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0" r:id="rId4"/>
  </p:sldMasterIdLst>
  <p:notesMasterIdLst>
    <p:notesMasterId r:id="rId20"/>
  </p:notesMasterIdLst>
  <p:handoutMasterIdLst>
    <p:handoutMasterId r:id="rId21"/>
  </p:handoutMasterIdLst>
  <p:sldIdLst>
    <p:sldId id="256" r:id="rId5"/>
    <p:sldId id="259" r:id="rId6"/>
    <p:sldId id="278" r:id="rId7"/>
    <p:sldId id="279" r:id="rId8"/>
    <p:sldId id="287" r:id="rId9"/>
    <p:sldId id="288" r:id="rId10"/>
    <p:sldId id="300" r:id="rId11"/>
    <p:sldId id="281" r:id="rId12"/>
    <p:sldId id="289" r:id="rId13"/>
    <p:sldId id="295" r:id="rId14"/>
    <p:sldId id="296" r:id="rId15"/>
    <p:sldId id="297" r:id="rId16"/>
    <p:sldId id="298" r:id="rId17"/>
    <p:sldId id="299" r:id="rId18"/>
    <p:sldId id="27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6DFD33A-E93B-884E-B4C2-448C32D644F5}" name="Wood, Christine" initials="CW" userId="S::christine.wood@sdstate.edu::34205cd6-66eb-4b86-8432-9eecf5ecaf6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4B"/>
    <a:srgbClr val="0033A0"/>
    <a:srgbClr val="FFD100"/>
    <a:srgbClr val="0C2340"/>
    <a:srgbClr val="0085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959"/>
    <p:restoredTop sz="92653"/>
  </p:normalViewPr>
  <p:slideViewPr>
    <p:cSldViewPr snapToGrid="0" snapToObjects="1">
      <p:cViewPr varScale="1">
        <p:scale>
          <a:sx n="114" d="100"/>
          <a:sy n="114" d="100"/>
        </p:scale>
        <p:origin x="1472" y="16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showGuides="1">
      <p:cViewPr varScale="1">
        <p:scale>
          <a:sx n="150" d="100"/>
          <a:sy n="150" d="100"/>
        </p:scale>
        <p:origin x="4160"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0B5AEC-DA65-9C5D-519C-20876A4E90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26C6B3B-248E-BF36-642B-F41CDC7D233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EED89D-4402-EE4A-9811-87F9C4C9F77A}" type="datetimeFigureOut">
              <a:rPr lang="en-US" smtClean="0"/>
              <a:t>10/3/25</a:t>
            </a:fld>
            <a:endParaRPr lang="en-US"/>
          </a:p>
        </p:txBody>
      </p:sp>
      <p:sp>
        <p:nvSpPr>
          <p:cNvPr id="4" name="Footer Placeholder 3">
            <a:extLst>
              <a:ext uri="{FF2B5EF4-FFF2-40B4-BE49-F238E27FC236}">
                <a16:creationId xmlns:a16="http://schemas.microsoft.com/office/drawing/2014/main" id="{B07EC81C-4FF4-E4DD-A94F-E246D2D8F96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23417D-A910-8748-AB67-F901E88C2FB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56340D0-ADD1-A24B-A510-884612EBEE7A}" type="slidenum">
              <a:rPr lang="en-US" smtClean="0"/>
              <a:t>‹#›</a:t>
            </a:fld>
            <a:endParaRPr lang="en-US"/>
          </a:p>
        </p:txBody>
      </p:sp>
    </p:spTree>
    <p:extLst>
      <p:ext uri="{BB962C8B-B14F-4D97-AF65-F5344CB8AC3E}">
        <p14:creationId xmlns:p14="http://schemas.microsoft.com/office/powerpoint/2010/main" val="19847087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330E24-4AF4-744C-A976-BB2CF4BE0A06}" type="datetimeFigureOut">
              <a:rPr lang="en-US" smtClean="0"/>
              <a:t>10/3/25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ECC610-5721-6F4D-B2B9-8C66FCE96C21}" type="slidenum">
              <a:rPr lang="en-US" smtClean="0"/>
              <a:t>‹#›</a:t>
            </a:fld>
            <a:endParaRPr lang="en-US"/>
          </a:p>
        </p:txBody>
      </p:sp>
    </p:spTree>
    <p:extLst>
      <p:ext uri="{BB962C8B-B14F-4D97-AF65-F5344CB8AC3E}">
        <p14:creationId xmlns:p14="http://schemas.microsoft.com/office/powerpoint/2010/main" val="541482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0ECC610-5721-6F4D-B2B9-8C66FCE96C21}" type="slidenum">
              <a:rPr lang="en-US" smtClean="0"/>
              <a:t>1</a:t>
            </a:fld>
            <a:endParaRPr lang="en-US"/>
          </a:p>
        </p:txBody>
      </p:sp>
    </p:spTree>
    <p:extLst>
      <p:ext uri="{BB962C8B-B14F-4D97-AF65-F5344CB8AC3E}">
        <p14:creationId xmlns:p14="http://schemas.microsoft.com/office/powerpoint/2010/main" val="1638383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335606-BA46-2504-2665-E858239FFC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80DAD6-1D6A-9896-0BE4-A291255FF1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E2761F-B93C-FA47-EE0F-89FB7F8F2761}"/>
              </a:ext>
            </a:extLst>
          </p:cNvPr>
          <p:cNvSpPr>
            <a:spLocks noGrp="1"/>
          </p:cNvSpPr>
          <p:nvPr>
            <p:ph type="body" idx="1"/>
          </p:nvPr>
        </p:nvSpPr>
        <p:spPr/>
        <p:txBody>
          <a:bodyPr/>
          <a:lstStyle/>
          <a:p>
            <a:r>
              <a:rPr lang="en-US" dirty="0">
                <a:latin typeface="Arial" panose="020B0604020202020204" pitchFamily="34" charset="0"/>
                <a:cs typeface="Arial" panose="020B0604020202020204" pitchFamily="34" charset="0"/>
              </a:rPr>
              <a:t>Proteins provide slow release, long-term</a:t>
            </a:r>
            <a:r>
              <a:rPr lang="en-US" baseline="0" dirty="0">
                <a:latin typeface="Arial" panose="020B0604020202020204" pitchFamily="34" charset="0"/>
                <a:cs typeface="Arial" panose="020B0604020202020204" pitchFamily="34" charset="0"/>
              </a:rPr>
              <a:t> energy, which is used for muscle growth.</a:t>
            </a:r>
            <a:r>
              <a:rPr lang="en-US" sz="1200" kern="1200" dirty="0">
                <a:solidFill>
                  <a:schemeClr val="tx1"/>
                </a:solidFill>
                <a:effectLst/>
                <a:latin typeface="Arial" panose="020B0604020202020204" pitchFamily="34" charset="0"/>
                <a:ea typeface="+mn-ea"/>
                <a:cs typeface="Arial" panose="020B0604020202020204" pitchFamily="34" charset="0"/>
              </a:rPr>
              <a:t> </a:t>
            </a:r>
          </a:p>
          <a:p>
            <a:endParaRPr lang="en-US" sz="1200" kern="1200" dirty="0">
              <a:solidFill>
                <a:schemeClr val="tx1"/>
              </a:solidFill>
              <a:effectLst/>
              <a:latin typeface="Arial" panose="020B0604020202020204" pitchFamily="34" charset="0"/>
              <a:ea typeface="+mn-ea"/>
              <a:cs typeface="Arial" panose="020B0604020202020204" pitchFamily="34" charset="0"/>
            </a:endParaRPr>
          </a:p>
          <a:p>
            <a:r>
              <a:rPr lang="en-US" sz="1200" kern="1200" dirty="0">
                <a:solidFill>
                  <a:schemeClr val="tx1"/>
                </a:solidFill>
                <a:effectLst/>
                <a:latin typeface="Arial" panose="020B0604020202020204" pitchFamily="34" charset="0"/>
                <a:ea typeface="+mn-ea"/>
                <a:cs typeface="Arial" panose="020B0604020202020204" pitchFamily="34" charset="0"/>
              </a:rPr>
              <a:t>(1) Cow diets include alfalfa,</a:t>
            </a:r>
            <a:r>
              <a:rPr lang="en-US" sz="1200" kern="1200" baseline="0" dirty="0">
                <a:solidFill>
                  <a:schemeClr val="tx1"/>
                </a:solidFill>
                <a:effectLst/>
                <a:latin typeface="Arial" panose="020B0604020202020204" pitchFamily="34" charset="0"/>
                <a:ea typeface="+mn-ea"/>
                <a:cs typeface="Arial" panose="020B0604020202020204" pitchFamily="34" charset="0"/>
              </a:rPr>
              <a:t> soybean meal, and dried distillers grains</a:t>
            </a:r>
          </a:p>
          <a:p>
            <a:endParaRPr lang="en-US" sz="1200" kern="1200" baseline="0" dirty="0">
              <a:solidFill>
                <a:schemeClr val="tx1"/>
              </a:solidFill>
              <a:effectLst/>
              <a:latin typeface="Arial" panose="020B0604020202020204" pitchFamily="34" charset="0"/>
              <a:ea typeface="+mn-ea"/>
              <a:cs typeface="Arial" panose="020B0604020202020204" pitchFamily="34" charset="0"/>
            </a:endParaRPr>
          </a:p>
          <a:p>
            <a:r>
              <a:rPr lang="en-US" sz="1200" kern="1200" baseline="0" dirty="0">
                <a:solidFill>
                  <a:schemeClr val="tx1"/>
                </a:solidFill>
                <a:effectLst/>
                <a:latin typeface="Arial" panose="020B0604020202020204" pitchFamily="34" charset="0"/>
                <a:ea typeface="+mn-ea"/>
                <a:cs typeface="Arial" panose="020B0604020202020204" pitchFamily="34" charset="0"/>
              </a:rPr>
              <a:t>(2) Human diets include meat, fish, poultry, beans</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1E0CFDCE-2780-39DF-96C9-9CB6254501E2}"/>
              </a:ext>
            </a:extLst>
          </p:cNvPr>
          <p:cNvSpPr>
            <a:spLocks noGrp="1"/>
          </p:cNvSpPr>
          <p:nvPr>
            <p:ph type="sldNum" sz="quarter" idx="5"/>
          </p:nvPr>
        </p:nvSpPr>
        <p:spPr/>
        <p:txBody>
          <a:bodyPr/>
          <a:lstStyle/>
          <a:p>
            <a:fld id="{E0ECC610-5721-6F4D-B2B9-8C66FCE96C21}" type="slidenum">
              <a:rPr lang="en-US" smtClean="0"/>
              <a:t>11</a:t>
            </a:fld>
            <a:endParaRPr lang="en-US"/>
          </a:p>
        </p:txBody>
      </p:sp>
    </p:spTree>
    <p:extLst>
      <p:ext uri="{BB962C8B-B14F-4D97-AF65-F5344CB8AC3E}">
        <p14:creationId xmlns:p14="http://schemas.microsoft.com/office/powerpoint/2010/main" val="42213549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F3C02-81FA-E62B-4CE6-421A80C74B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A3E26A-C1F2-B1F9-19E2-C7145E3677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4C6A8D-D1FA-75FE-1445-A93E428202D6}"/>
              </a:ext>
            </a:extLst>
          </p:cNvPr>
          <p:cNvSpPr>
            <a:spLocks noGrp="1"/>
          </p:cNvSpPr>
          <p:nvPr>
            <p:ph type="body" idx="1"/>
          </p:nvPr>
        </p:nvSpPr>
        <p:spPr/>
        <p:txBody>
          <a:bodyPr/>
          <a:lstStyle/>
          <a:p>
            <a:r>
              <a:rPr lang="en-US" dirty="0">
                <a:latin typeface="Arial" panose="020B0604020202020204" pitchFamily="34" charset="0"/>
                <a:cs typeface="Arial" panose="020B0604020202020204" pitchFamily="34" charset="0"/>
              </a:rPr>
              <a:t>Fat </a:t>
            </a:r>
            <a:r>
              <a:rPr lang="en-US" sz="1200" kern="1200" dirty="0">
                <a:solidFill>
                  <a:schemeClr val="tx1"/>
                </a:solidFill>
                <a:effectLst/>
                <a:latin typeface="Arial" panose="020B0604020202020204" pitchFamily="34" charset="0"/>
                <a:ea typeface="+mn-ea"/>
                <a:cs typeface="Arial" panose="020B0604020202020204" pitchFamily="34" charset="0"/>
              </a:rPr>
              <a:t>Provides supplemented nutrients to the cow to meet requirements to keep them healthy. Your body needs some fat for energy to absorb vitamins to protect heart and brain health. There is good fat (HDL) and bad fat (LDL) </a:t>
            </a:r>
          </a:p>
          <a:p>
            <a:endParaRPr lang="en-US" sz="1200" kern="1200" dirty="0">
              <a:solidFill>
                <a:schemeClr val="tx1"/>
              </a:solidFill>
              <a:effectLst/>
              <a:latin typeface="Arial" panose="020B0604020202020204" pitchFamily="34" charset="0"/>
              <a:ea typeface="+mn-ea"/>
              <a:cs typeface="Arial" panose="020B0604020202020204" pitchFamily="34" charset="0"/>
            </a:endParaRPr>
          </a:p>
          <a:p>
            <a:r>
              <a:rPr lang="en-US" sz="1200" kern="1200" dirty="0">
                <a:solidFill>
                  <a:schemeClr val="tx1"/>
                </a:solidFill>
                <a:effectLst/>
                <a:latin typeface="Arial" panose="020B0604020202020204" pitchFamily="34" charset="0"/>
                <a:ea typeface="+mn-ea"/>
                <a:cs typeface="Arial" panose="020B0604020202020204" pitchFamily="34" charset="0"/>
              </a:rPr>
              <a:t>(1) Cow diets include </a:t>
            </a:r>
            <a:r>
              <a:rPr lang="en-US" sz="1200" kern="1200" baseline="0" dirty="0">
                <a:solidFill>
                  <a:schemeClr val="tx1"/>
                </a:solidFill>
                <a:effectLst/>
                <a:latin typeface="Arial" panose="020B0604020202020204" pitchFamily="34" charset="0"/>
                <a:ea typeface="+mn-ea"/>
                <a:cs typeface="Arial" panose="020B0604020202020204" pitchFamily="34" charset="0"/>
              </a:rPr>
              <a:t>dried distillers' grains and soybean meal</a:t>
            </a:r>
          </a:p>
          <a:p>
            <a:endParaRPr lang="en-US" sz="1200" kern="1200" baseline="0" dirty="0">
              <a:solidFill>
                <a:schemeClr val="tx1"/>
              </a:solidFill>
              <a:effectLst/>
              <a:latin typeface="Arial" panose="020B0604020202020204" pitchFamily="34" charset="0"/>
              <a:ea typeface="+mn-ea"/>
              <a:cs typeface="Arial" panose="020B0604020202020204" pitchFamily="34" charset="0"/>
            </a:endParaRPr>
          </a:p>
          <a:p>
            <a:r>
              <a:rPr lang="en-US" sz="1200" kern="1200" baseline="0" dirty="0">
                <a:solidFill>
                  <a:schemeClr val="tx1"/>
                </a:solidFill>
                <a:effectLst/>
                <a:latin typeface="Arial" panose="020B0604020202020204" pitchFamily="34" charset="0"/>
                <a:ea typeface="+mn-ea"/>
                <a:cs typeface="Arial" panose="020B0604020202020204" pitchFamily="34" charset="0"/>
              </a:rPr>
              <a:t>(2) Human diets include peanut butter, avocados, and nuts</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47F43D22-A753-B2D0-39A6-DB721D29BEBE}"/>
              </a:ext>
            </a:extLst>
          </p:cNvPr>
          <p:cNvSpPr>
            <a:spLocks noGrp="1"/>
          </p:cNvSpPr>
          <p:nvPr>
            <p:ph type="sldNum" sz="quarter" idx="5"/>
          </p:nvPr>
        </p:nvSpPr>
        <p:spPr/>
        <p:txBody>
          <a:bodyPr/>
          <a:lstStyle/>
          <a:p>
            <a:fld id="{E0ECC610-5721-6F4D-B2B9-8C66FCE96C21}" type="slidenum">
              <a:rPr lang="en-US" smtClean="0"/>
              <a:t>12</a:t>
            </a:fld>
            <a:endParaRPr lang="en-US"/>
          </a:p>
        </p:txBody>
      </p:sp>
    </p:spTree>
    <p:extLst>
      <p:ext uri="{BB962C8B-B14F-4D97-AF65-F5344CB8AC3E}">
        <p14:creationId xmlns:p14="http://schemas.microsoft.com/office/powerpoint/2010/main" val="23355280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AA2606-C328-CE7C-E656-BCAB4B9382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07ACFF-E98C-F727-7DB9-D4EB3F8E71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342307-1755-75BA-2A7B-4405C668575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Vitamins </a:t>
            </a:r>
            <a:r>
              <a:rPr lang="en-US" sz="1200" kern="1200" dirty="0">
                <a:solidFill>
                  <a:schemeClr val="tx1"/>
                </a:solidFill>
                <a:effectLst/>
                <a:latin typeface="Arial" panose="020B0604020202020204" pitchFamily="34" charset="0"/>
                <a:ea typeface="+mn-ea"/>
                <a:cs typeface="Arial" panose="020B0604020202020204" pitchFamily="34" charset="0"/>
              </a:rPr>
              <a:t>help our body use other nutrients (protein, carbohydrates and fats) and</a:t>
            </a:r>
            <a:r>
              <a:rPr lang="en-US" sz="1200" kern="1200" baseline="0" dirty="0">
                <a:solidFill>
                  <a:schemeClr val="tx1"/>
                </a:solidFill>
                <a:effectLst/>
                <a:latin typeface="Arial" panose="020B0604020202020204" pitchFamily="34" charset="0"/>
                <a:ea typeface="+mn-ea"/>
                <a:cs typeface="Arial" panose="020B0604020202020204" pitchFamily="34" charset="0"/>
              </a:rPr>
              <a:t> minerals  are needed for normal growth and development to ensure healthy bones and blood.</a:t>
            </a:r>
            <a:endParaRPr lang="en-US" sz="1200" kern="1200" dirty="0">
              <a:solidFill>
                <a:schemeClr val="tx1"/>
              </a:solidFill>
              <a:effectLst/>
              <a:latin typeface="Arial" panose="020B0604020202020204" pitchFamily="34" charset="0"/>
              <a:ea typeface="+mn-ea"/>
              <a:cs typeface="Arial" panose="020B0604020202020204" pitchFamily="34" charset="0"/>
            </a:endParaRPr>
          </a:p>
          <a:p>
            <a:endParaRPr lang="en-US" sz="1200" kern="1200" dirty="0">
              <a:solidFill>
                <a:schemeClr val="tx1"/>
              </a:solidFill>
              <a:effectLst/>
              <a:latin typeface="Arial" panose="020B0604020202020204" pitchFamily="34" charset="0"/>
              <a:ea typeface="+mn-ea"/>
              <a:cs typeface="Arial" panose="020B0604020202020204" pitchFamily="34" charset="0"/>
            </a:endParaRPr>
          </a:p>
          <a:p>
            <a:r>
              <a:rPr lang="en-US" sz="1200" kern="1200" dirty="0">
                <a:solidFill>
                  <a:schemeClr val="tx1"/>
                </a:solidFill>
                <a:effectLst/>
                <a:latin typeface="Arial" panose="020B0604020202020204" pitchFamily="34" charset="0"/>
                <a:ea typeface="+mn-ea"/>
                <a:cs typeface="Arial" panose="020B0604020202020204" pitchFamily="34" charset="0"/>
              </a:rPr>
              <a:t>(1) Cow diets include </a:t>
            </a:r>
            <a:r>
              <a:rPr lang="en-US" sz="1200" kern="1200" baseline="0" dirty="0">
                <a:solidFill>
                  <a:schemeClr val="tx1"/>
                </a:solidFill>
                <a:effectLst/>
                <a:latin typeface="Arial" panose="020B0604020202020204" pitchFamily="34" charset="0"/>
                <a:ea typeface="+mn-ea"/>
                <a:cs typeface="Arial" panose="020B0604020202020204" pitchFamily="34" charset="0"/>
              </a:rPr>
              <a:t>various forages that they graze as well as supplements that provide additional vitamins and minerals to feed.</a:t>
            </a:r>
          </a:p>
          <a:p>
            <a:endParaRPr lang="en-US" sz="1200" kern="1200" baseline="0" dirty="0">
              <a:solidFill>
                <a:schemeClr val="tx1"/>
              </a:solidFill>
              <a:effectLst/>
              <a:latin typeface="Arial" panose="020B0604020202020204" pitchFamily="34" charset="0"/>
              <a:ea typeface="+mn-ea"/>
              <a:cs typeface="Arial" panose="020B0604020202020204" pitchFamily="34" charset="0"/>
            </a:endParaRPr>
          </a:p>
          <a:p>
            <a:r>
              <a:rPr lang="en-US" sz="1200" kern="1200" baseline="0" dirty="0">
                <a:solidFill>
                  <a:schemeClr val="tx1"/>
                </a:solidFill>
                <a:effectLst/>
                <a:latin typeface="Arial" panose="020B0604020202020204" pitchFamily="34" charset="0"/>
                <a:ea typeface="+mn-ea"/>
                <a:cs typeface="Arial" panose="020B0604020202020204" pitchFamily="34" charset="0"/>
              </a:rPr>
              <a:t>(2) Human diets get their vitamins and minerals from a variety of </a:t>
            </a:r>
            <a:r>
              <a:rPr lang="en-US" sz="1200" kern="1200" dirty="0">
                <a:solidFill>
                  <a:schemeClr val="tx1"/>
                </a:solidFill>
                <a:effectLst/>
                <a:latin typeface="Arial" panose="020B0604020202020204" pitchFamily="34" charset="0"/>
                <a:ea typeface="+mn-ea"/>
                <a:cs typeface="Arial" panose="020B0604020202020204" pitchFamily="34" charset="0"/>
              </a:rPr>
              <a:t>foods as well as supplements.</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066E451D-5AA8-344D-B7E7-C502B12DBFB5}"/>
              </a:ext>
            </a:extLst>
          </p:cNvPr>
          <p:cNvSpPr>
            <a:spLocks noGrp="1"/>
          </p:cNvSpPr>
          <p:nvPr>
            <p:ph type="sldNum" sz="quarter" idx="5"/>
          </p:nvPr>
        </p:nvSpPr>
        <p:spPr/>
        <p:txBody>
          <a:bodyPr/>
          <a:lstStyle/>
          <a:p>
            <a:fld id="{E0ECC610-5721-6F4D-B2B9-8C66FCE96C21}" type="slidenum">
              <a:rPr lang="en-US" smtClean="0"/>
              <a:t>13</a:t>
            </a:fld>
            <a:endParaRPr lang="en-US"/>
          </a:p>
        </p:txBody>
      </p:sp>
    </p:spTree>
    <p:extLst>
      <p:ext uri="{BB962C8B-B14F-4D97-AF65-F5344CB8AC3E}">
        <p14:creationId xmlns:p14="http://schemas.microsoft.com/office/powerpoint/2010/main" val="30102062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571AB-7516-2BAD-F32F-34ABDF6CAD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013939-06FC-2556-E9EB-A0DCA0C419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C63F36-AE05-E40F-6DE5-9D72A1985096}"/>
              </a:ext>
            </a:extLst>
          </p:cNvPr>
          <p:cNvSpPr>
            <a:spLocks noGrp="1"/>
          </p:cNvSpPr>
          <p:nvPr>
            <p:ph type="body" idx="1"/>
          </p:nvPr>
        </p:nvSpPr>
        <p:spPr/>
        <p:txBody>
          <a:bodyPr/>
          <a:lstStyle/>
          <a:p>
            <a:pPr marL="0" marR="0" indent="0" algn="l" fontAlgn="base">
              <a:lnSpc>
                <a:spcPct val="100000"/>
              </a:lnSpc>
              <a:spcBef>
                <a:spcPts val="0"/>
              </a:spcBef>
              <a:spcAft>
                <a:spcPts val="0"/>
              </a:spcAft>
            </a:pPr>
            <a:r>
              <a:rPr lang="en-US" sz="1200" dirty="0">
                <a:effectLst/>
                <a:latin typeface="Arial" panose="020B0604020202020204" pitchFamily="34" charset="0"/>
                <a:ea typeface="Rockwell" panose="02060603020205020403" pitchFamily="18" charset="0"/>
                <a:cs typeface="Arial" panose="020B0604020202020204" pitchFamily="34" charset="0"/>
              </a:rPr>
              <a:t>It is time for you to be your own mixer wagon and mix your ingredients. Try to get a good mix so that you get a bit of every ingredient in a handful.</a:t>
            </a:r>
          </a:p>
          <a:p>
            <a:pPr marL="0" marR="0" indent="0" algn="l" fontAlgn="base">
              <a:lnSpc>
                <a:spcPct val="100000"/>
              </a:lnSpc>
              <a:spcBef>
                <a:spcPts val="0"/>
              </a:spcBef>
              <a:spcAft>
                <a:spcPts val="0"/>
              </a:spcAft>
            </a:pPr>
            <a:r>
              <a:rPr lang="en-US" sz="1200" dirty="0">
                <a:effectLst/>
                <a:latin typeface="Arial" panose="020B0604020202020204" pitchFamily="34" charset="0"/>
                <a:ea typeface="Rockwell" panose="02060603020205020403" pitchFamily="18" charset="0"/>
                <a:cs typeface="Arial" panose="020B0604020202020204" pitchFamily="34" charset="0"/>
              </a:rPr>
              <a:t>Review:</a:t>
            </a:r>
          </a:p>
          <a:p>
            <a:pPr marL="0" marR="0" indent="0" algn="l" fontAlgn="base">
              <a:lnSpc>
                <a:spcPct val="100000"/>
              </a:lnSpc>
              <a:spcBef>
                <a:spcPts val="0"/>
              </a:spcBef>
              <a:spcAft>
                <a:spcPts val="0"/>
              </a:spcAft>
            </a:pPr>
            <a:endParaRPr lang="en-US" sz="1200" dirty="0">
              <a:effectLst/>
              <a:latin typeface="Arial" panose="020B0604020202020204" pitchFamily="34" charset="0"/>
              <a:ea typeface="Rockwell" panose="02060603020205020403" pitchFamily="18" charset="0"/>
              <a:cs typeface="Arial" panose="020B0604020202020204" pitchFamily="34" charset="0"/>
            </a:endParaRPr>
          </a:p>
          <a:p>
            <a:pPr marL="171450" marR="0" indent="-171450" algn="l" fontAlgn="base">
              <a:lnSpc>
                <a:spcPct val="100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Rockwell" panose="02060603020205020403" pitchFamily="18" charset="0"/>
                <a:cs typeface="Arial" panose="020B0604020202020204" pitchFamily="34" charset="0"/>
              </a:rPr>
              <a:t>How is a farmer mixing a Total Mixed Ration (TMR) like someone baking a cake? How is it different?</a:t>
            </a:r>
          </a:p>
          <a:p>
            <a:pPr marL="457200" marR="0" lvl="1" indent="0" algn="l" fontAlgn="base">
              <a:lnSpc>
                <a:spcPct val="100000"/>
              </a:lnSpc>
              <a:spcBef>
                <a:spcPts val="0"/>
              </a:spcBef>
              <a:spcAft>
                <a:spcPts val="0"/>
              </a:spcAft>
            </a:pPr>
            <a:r>
              <a:rPr lang="en-US" sz="1200" dirty="0">
                <a:effectLst/>
                <a:latin typeface="Arial" panose="020B0604020202020204" pitchFamily="34" charset="0"/>
                <a:ea typeface="Rockwell" panose="02060603020205020403" pitchFamily="18" charset="0"/>
                <a:cs typeface="Arial" panose="020B0604020202020204" pitchFamily="34" charset="0"/>
              </a:rPr>
              <a:t>It is similar because it requires a specific ingredient in a set amount. It is different because a TMR makes sure cows get all the nutrients they need, while the correct ingredients for a cake are needed so it will properly bake.</a:t>
            </a:r>
          </a:p>
          <a:p>
            <a:pPr marL="0" marR="0" indent="0" algn="l" fontAlgn="base">
              <a:lnSpc>
                <a:spcPct val="100000"/>
              </a:lnSpc>
              <a:spcBef>
                <a:spcPts val="0"/>
              </a:spcBef>
              <a:spcAft>
                <a:spcPts val="0"/>
              </a:spcAft>
            </a:pPr>
            <a:endParaRPr lang="en-US" sz="1200" dirty="0">
              <a:effectLst/>
              <a:latin typeface="Arial" panose="020B0604020202020204" pitchFamily="34" charset="0"/>
              <a:ea typeface="Rockwell" panose="02060603020205020403" pitchFamily="18" charset="0"/>
              <a:cs typeface="Arial" panose="020B0604020202020204" pitchFamily="34" charset="0"/>
            </a:endParaRPr>
          </a:p>
          <a:p>
            <a:pPr marL="171450" marR="0" indent="-171450" algn="l" fontAlgn="base">
              <a:lnSpc>
                <a:spcPct val="100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Rockwell" panose="02060603020205020403" pitchFamily="18" charset="0"/>
                <a:cs typeface="Arial" panose="020B0604020202020204" pitchFamily="34" charset="0"/>
              </a:rPr>
              <a:t>Why do farmers provide a TMR instead of letting cows eat whatever they want?</a:t>
            </a:r>
          </a:p>
          <a:p>
            <a:pPr marL="457200" marR="0" lvl="1" indent="0" algn="l" fontAlgn="base">
              <a:lnSpc>
                <a:spcPct val="100000"/>
              </a:lnSpc>
              <a:spcBef>
                <a:spcPts val="0"/>
              </a:spcBef>
              <a:spcAft>
                <a:spcPts val="0"/>
              </a:spcAft>
            </a:pPr>
            <a:r>
              <a:rPr lang="en-US" sz="1200" dirty="0">
                <a:effectLst/>
                <a:latin typeface="Arial" panose="020B0604020202020204" pitchFamily="34" charset="0"/>
                <a:ea typeface="Rockwell" panose="02060603020205020403" pitchFamily="18" charset="0"/>
                <a:cs typeface="Arial" panose="020B0604020202020204" pitchFamily="34" charset="0"/>
              </a:rPr>
              <a:t>The cow needs the correct amount of energy, protein, minerals, and vitamins to stay healthy and produce milk.</a:t>
            </a:r>
          </a:p>
          <a:p>
            <a:pPr marL="0" marR="0" indent="0" algn="l" fontAlgn="base">
              <a:lnSpc>
                <a:spcPct val="100000"/>
              </a:lnSpc>
              <a:spcBef>
                <a:spcPts val="0"/>
              </a:spcBef>
              <a:spcAft>
                <a:spcPts val="0"/>
              </a:spcAft>
            </a:pPr>
            <a:endParaRPr lang="en-US" sz="1200" dirty="0">
              <a:effectLst/>
              <a:latin typeface="Arial" panose="020B0604020202020204" pitchFamily="34" charset="0"/>
              <a:ea typeface="Rockwell" panose="02060603020205020403" pitchFamily="18" charset="0"/>
              <a:cs typeface="Arial" panose="020B0604020202020204" pitchFamily="34" charset="0"/>
            </a:endParaRPr>
          </a:p>
          <a:p>
            <a:pPr marL="0" marR="0" indent="0" algn="l" fontAlgn="base">
              <a:lnSpc>
                <a:spcPct val="100000"/>
              </a:lnSpc>
              <a:spcBef>
                <a:spcPts val="0"/>
              </a:spcBef>
              <a:spcAft>
                <a:spcPts val="0"/>
              </a:spcAft>
            </a:pPr>
            <a:r>
              <a:rPr lang="en-US" sz="1200" dirty="0">
                <a:effectLst/>
                <a:latin typeface="Arial" panose="020B0604020202020204" pitchFamily="34" charset="0"/>
                <a:ea typeface="Rockwell" panose="02060603020205020403" pitchFamily="18" charset="0"/>
                <a:cs typeface="Arial" panose="020B0604020202020204" pitchFamily="34" charset="0"/>
              </a:rPr>
              <a:t>Let kids enjoy their treat but try to discourage students from sorting out just one ingredient. Remember, that we created a ‘feed’ that has a balance of nutrients that we need and just like cow feed we need all of them together.</a:t>
            </a:r>
          </a:p>
        </p:txBody>
      </p:sp>
      <p:sp>
        <p:nvSpPr>
          <p:cNvPr id="4" name="Slide Number Placeholder 3">
            <a:extLst>
              <a:ext uri="{FF2B5EF4-FFF2-40B4-BE49-F238E27FC236}">
                <a16:creationId xmlns:a16="http://schemas.microsoft.com/office/drawing/2014/main" id="{885FC6A2-1DFA-486E-DDB3-97815AB125A2}"/>
              </a:ext>
            </a:extLst>
          </p:cNvPr>
          <p:cNvSpPr>
            <a:spLocks noGrp="1"/>
          </p:cNvSpPr>
          <p:nvPr>
            <p:ph type="sldNum" sz="quarter" idx="5"/>
          </p:nvPr>
        </p:nvSpPr>
        <p:spPr/>
        <p:txBody>
          <a:bodyPr/>
          <a:lstStyle/>
          <a:p>
            <a:fld id="{E0ECC610-5721-6F4D-B2B9-8C66FCE96C21}" type="slidenum">
              <a:rPr lang="en-US" smtClean="0"/>
              <a:t>14</a:t>
            </a:fld>
            <a:endParaRPr lang="en-US"/>
          </a:p>
        </p:txBody>
      </p:sp>
    </p:spTree>
    <p:extLst>
      <p:ext uri="{BB962C8B-B14F-4D97-AF65-F5344CB8AC3E}">
        <p14:creationId xmlns:p14="http://schemas.microsoft.com/office/powerpoint/2010/main" val="17963065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ECC610-5721-6F4D-B2B9-8C66FCE96C21}" type="slidenum">
              <a:rPr lang="en-US" smtClean="0"/>
              <a:t>15</a:t>
            </a:fld>
            <a:endParaRPr lang="en-US"/>
          </a:p>
        </p:txBody>
      </p:sp>
    </p:spTree>
    <p:extLst>
      <p:ext uri="{BB962C8B-B14F-4D97-AF65-F5344CB8AC3E}">
        <p14:creationId xmlns:p14="http://schemas.microsoft.com/office/powerpoint/2010/main" val="1660408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kern="1200" dirty="0">
                <a:solidFill>
                  <a:schemeClr val="tx1"/>
                </a:solidFill>
                <a:effectLst/>
                <a:latin typeface="+mn-lt"/>
                <a:ea typeface="+mn-ea"/>
                <a:cs typeface="+mn-cs"/>
              </a:rPr>
              <a:t>In the last lesson we discussed that cows need the same necessities that we have. </a:t>
            </a:r>
          </a:p>
          <a:p>
            <a:pPr lvl="0" fontAlgn="base"/>
            <a:r>
              <a:rPr lang="en-US" sz="1200" kern="1200" dirty="0">
                <a:solidFill>
                  <a:schemeClr val="tx1"/>
                </a:solidFill>
                <a:effectLst/>
                <a:latin typeface="+mn-lt"/>
                <a:ea typeface="+mn-ea"/>
                <a:cs typeface="+mn-cs"/>
              </a:rPr>
              <a:t>(1) Food </a:t>
            </a:r>
          </a:p>
          <a:p>
            <a:pPr lvl="0" fontAlgn="base"/>
            <a:r>
              <a:rPr lang="en-US" sz="1200" kern="1200" dirty="0">
                <a:solidFill>
                  <a:schemeClr val="tx1"/>
                </a:solidFill>
                <a:effectLst/>
                <a:latin typeface="+mn-lt"/>
                <a:ea typeface="+mn-ea"/>
                <a:cs typeface="+mn-cs"/>
              </a:rPr>
              <a:t>(2) Water </a:t>
            </a:r>
          </a:p>
          <a:p>
            <a:pPr lvl="0" fontAlgn="base"/>
            <a:r>
              <a:rPr lang="en-US" sz="1200" kern="1200" dirty="0">
                <a:solidFill>
                  <a:schemeClr val="tx1"/>
                </a:solidFill>
                <a:effectLst/>
                <a:latin typeface="+mn-lt"/>
                <a:ea typeface="+mn-ea"/>
                <a:cs typeface="+mn-cs"/>
              </a:rPr>
              <a:t>(3) Shelter</a:t>
            </a:r>
          </a:p>
          <a:p>
            <a:pPr lvl="0" fontAlgn="base"/>
            <a:r>
              <a:rPr lang="en-US" sz="1200" kern="1200" dirty="0">
                <a:solidFill>
                  <a:schemeClr val="tx1"/>
                </a:solidFill>
                <a:effectLst/>
                <a:latin typeface="+mn-lt"/>
                <a:ea typeface="+mn-ea"/>
                <a:cs typeface="+mn-cs"/>
              </a:rPr>
              <a:t>(4) Dairy cattle also require milking parlors</a:t>
            </a:r>
          </a:p>
          <a:p>
            <a:pPr lvl="0" fontAlgn="base"/>
            <a:endParaRPr lang="en-US" sz="1200" kern="1200" dirty="0">
              <a:solidFill>
                <a:schemeClr val="tx1"/>
              </a:solidFill>
              <a:effectLst/>
              <a:latin typeface="+mn-lt"/>
              <a:ea typeface="+mn-ea"/>
              <a:cs typeface="+mn-cs"/>
            </a:endParaRPr>
          </a:p>
          <a:p>
            <a:pPr lvl="0" fontAlgn="base"/>
            <a:r>
              <a:rPr lang="en-US" sz="1200" kern="1200" dirty="0">
                <a:solidFill>
                  <a:schemeClr val="tx1"/>
                </a:solidFill>
                <a:effectLst/>
                <a:latin typeface="+mn-lt"/>
                <a:ea typeface="+mn-ea"/>
                <a:cs typeface="+mn-cs"/>
              </a:rPr>
              <a:t>We then designed our own environment for our cow.  </a:t>
            </a:r>
          </a:p>
        </p:txBody>
      </p:sp>
      <p:sp>
        <p:nvSpPr>
          <p:cNvPr id="4" name="Slide Number Placeholder 3"/>
          <p:cNvSpPr>
            <a:spLocks noGrp="1"/>
          </p:cNvSpPr>
          <p:nvPr>
            <p:ph type="sldNum" sz="quarter" idx="5"/>
          </p:nvPr>
        </p:nvSpPr>
        <p:spPr/>
        <p:txBody>
          <a:bodyPr/>
          <a:lstStyle/>
          <a:p>
            <a:fld id="{E0ECC610-5721-6F4D-B2B9-8C66FCE96C21}" type="slidenum">
              <a:rPr lang="en-US" smtClean="0"/>
              <a:t>2</a:t>
            </a:fld>
            <a:endParaRPr lang="en-US"/>
          </a:p>
        </p:txBody>
      </p:sp>
    </p:spTree>
    <p:extLst>
      <p:ext uri="{BB962C8B-B14F-4D97-AF65-F5344CB8AC3E}">
        <p14:creationId xmlns:p14="http://schemas.microsoft.com/office/powerpoint/2010/main" val="2588277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1" i="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E0ECC610-5721-6F4D-B2B9-8C66FCE96C21}" type="slidenum">
              <a:rPr lang="en-US" smtClean="0"/>
              <a:t>3</a:t>
            </a:fld>
            <a:endParaRPr lang="en-US"/>
          </a:p>
        </p:txBody>
      </p:sp>
    </p:spTree>
    <p:extLst>
      <p:ext uri="{BB962C8B-B14F-4D97-AF65-F5344CB8AC3E}">
        <p14:creationId xmlns:p14="http://schemas.microsoft.com/office/powerpoint/2010/main" val="1495165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Just as humans do, cows require a balanced diet to meet their needs during various stages of growth. Because of this, farmers feed their cows a Total Mixed Ration, or a TMR.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Today, we are going to look at the parts of a cow’s diet using human foods to demonstrate the major parts of the diet.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What are some foods that we eat to</a:t>
            </a:r>
            <a:r>
              <a:rPr lang="en-US" sz="1200" i="1" kern="1200" baseline="0" dirty="0">
                <a:solidFill>
                  <a:schemeClr val="tx1"/>
                </a:solidFill>
                <a:effectLst/>
                <a:latin typeface="+mn-lt"/>
                <a:ea typeface="+mn-ea"/>
                <a:cs typeface="+mn-cs"/>
              </a:rPr>
              <a:t> stay healthy?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baseline="0" dirty="0">
                <a:solidFill>
                  <a:schemeClr val="tx1"/>
                </a:solidFill>
                <a:effectLst/>
                <a:latin typeface="+mn-lt"/>
                <a:ea typeface="+mn-ea"/>
                <a:cs typeface="+mn-cs"/>
              </a:rPr>
              <a:t>	Fruits and Vegetables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baseline="0" dirty="0">
                <a:solidFill>
                  <a:schemeClr val="tx1"/>
                </a:solidFill>
                <a:effectLst/>
                <a:latin typeface="+mn-lt"/>
                <a:ea typeface="+mn-ea"/>
                <a:cs typeface="+mn-cs"/>
              </a:rPr>
              <a:t>	Meats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baseline="0" dirty="0">
                <a:solidFill>
                  <a:schemeClr val="tx1"/>
                </a:solidFill>
                <a:effectLst/>
                <a:latin typeface="+mn-lt"/>
                <a:ea typeface="+mn-ea"/>
                <a:cs typeface="+mn-cs"/>
              </a:rPr>
              <a:t>	Milk (Dairy)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baseline="0" dirty="0">
                <a:solidFill>
                  <a:schemeClr val="tx1"/>
                </a:solidFill>
                <a:effectLst/>
                <a:latin typeface="+mn-lt"/>
                <a:ea typeface="+mn-ea"/>
                <a:cs typeface="+mn-cs"/>
              </a:rPr>
              <a:t>	Breads (Grains)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baseline="0" dirty="0">
                <a:solidFill>
                  <a:schemeClr val="tx1"/>
                </a:solidFill>
                <a:effectLst/>
                <a:latin typeface="+mn-lt"/>
                <a:ea typeface="+mn-ea"/>
                <a:cs typeface="+mn-cs"/>
              </a:rPr>
              <a:t>These foods all contain nutrients that are needed to keep us healthy: Protein, fat, carbohydrates, vitamins, minerals, and water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baseline="0" dirty="0">
                <a:solidFill>
                  <a:schemeClr val="tx1"/>
                </a:solidFill>
                <a:effectLst/>
                <a:latin typeface="+mn-lt"/>
                <a:ea typeface="+mn-ea"/>
                <a:cs typeface="+mn-cs"/>
              </a:rPr>
              <a:t>Cattle require similar nutrients to be healthy.</a:t>
            </a:r>
          </a:p>
        </p:txBody>
      </p:sp>
      <p:sp>
        <p:nvSpPr>
          <p:cNvPr id="4" name="Slide Number Placeholder 3"/>
          <p:cNvSpPr>
            <a:spLocks noGrp="1"/>
          </p:cNvSpPr>
          <p:nvPr>
            <p:ph type="sldNum" sz="quarter" idx="5"/>
          </p:nvPr>
        </p:nvSpPr>
        <p:spPr/>
        <p:txBody>
          <a:bodyPr/>
          <a:lstStyle/>
          <a:p>
            <a:fld id="{E0ECC610-5721-6F4D-B2B9-8C66FCE96C21}" type="slidenum">
              <a:rPr lang="en-US" smtClean="0"/>
              <a:t>4</a:t>
            </a:fld>
            <a:endParaRPr lang="en-US"/>
          </a:p>
        </p:txBody>
      </p:sp>
    </p:spTree>
    <p:extLst>
      <p:ext uri="{BB962C8B-B14F-4D97-AF65-F5344CB8AC3E}">
        <p14:creationId xmlns:p14="http://schemas.microsoft.com/office/powerpoint/2010/main" val="29986655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6281F-7E80-1051-0D25-F64500864D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70C84B-7391-B53E-FED9-BD67AD5BE6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2C0DFA-7789-BDD0-953D-EECBFCBFFAD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Do you think cattle diets look the same as humans?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baseline="0" dirty="0">
                <a:solidFill>
                  <a:schemeClr val="tx1"/>
                </a:solidFill>
                <a:effectLst/>
                <a:latin typeface="+mn-lt"/>
                <a:ea typeface="+mn-ea"/>
                <a:cs typeface="+mn-cs"/>
              </a:rPr>
              <a:t>Cows eat many of the same things that we eat as humans. We both eat a variety of fruits and vegetables.</a:t>
            </a:r>
          </a:p>
        </p:txBody>
      </p:sp>
      <p:sp>
        <p:nvSpPr>
          <p:cNvPr id="4" name="Slide Number Placeholder 3">
            <a:extLst>
              <a:ext uri="{FF2B5EF4-FFF2-40B4-BE49-F238E27FC236}">
                <a16:creationId xmlns:a16="http://schemas.microsoft.com/office/drawing/2014/main" id="{257A8859-B1AB-2E1A-41CC-73569F6EEF47}"/>
              </a:ext>
            </a:extLst>
          </p:cNvPr>
          <p:cNvSpPr>
            <a:spLocks noGrp="1"/>
          </p:cNvSpPr>
          <p:nvPr>
            <p:ph type="sldNum" sz="quarter" idx="5"/>
          </p:nvPr>
        </p:nvSpPr>
        <p:spPr/>
        <p:txBody>
          <a:bodyPr/>
          <a:lstStyle/>
          <a:p>
            <a:fld id="{E0ECC610-5721-6F4D-B2B9-8C66FCE96C21}" type="slidenum">
              <a:rPr lang="en-US" smtClean="0"/>
              <a:t>5</a:t>
            </a:fld>
            <a:endParaRPr lang="en-US"/>
          </a:p>
        </p:txBody>
      </p:sp>
    </p:spTree>
    <p:extLst>
      <p:ext uri="{BB962C8B-B14F-4D97-AF65-F5344CB8AC3E}">
        <p14:creationId xmlns:p14="http://schemas.microsoft.com/office/powerpoint/2010/main" val="8662202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167E80-76F1-B88A-0BE0-ED4C913E62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F23E1D-B002-5E88-6BA0-B5EC5EC315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6063D8-566D-55D5-9F23-86B584B3D92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Do cattle diets look the same as humans?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baseline="0" dirty="0">
                <a:solidFill>
                  <a:schemeClr val="tx1"/>
                </a:solidFill>
                <a:effectLst/>
                <a:latin typeface="+mn-lt"/>
                <a:ea typeface="+mn-ea"/>
                <a:cs typeface="+mn-cs"/>
              </a:rPr>
              <a:t>What is different?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baseline="0" dirty="0">
                <a:solidFill>
                  <a:schemeClr val="tx1"/>
                </a:solidFill>
                <a:effectLst/>
                <a:latin typeface="+mn-lt"/>
                <a:ea typeface="+mn-ea"/>
                <a:cs typeface="+mn-cs"/>
              </a:rPr>
              <a:t>Cows eat grass and other forages that humans can’t eat.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Cows are ruminant animals, meaning they have a four-compartment stomach. One of those compartments, the rumen, has microbes such as fungi, bacteria and protozoa that can break down plant fibers a human (simple) stomach can not. This means cattle can eat many different feeds that humans or nonruminant animals, such as pigs, can not digest.)</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Humans also have the ability to eat meats, which cattle cannot.</a:t>
            </a:r>
          </a:p>
        </p:txBody>
      </p:sp>
      <p:sp>
        <p:nvSpPr>
          <p:cNvPr id="4" name="Slide Number Placeholder 3">
            <a:extLst>
              <a:ext uri="{FF2B5EF4-FFF2-40B4-BE49-F238E27FC236}">
                <a16:creationId xmlns:a16="http://schemas.microsoft.com/office/drawing/2014/main" id="{2286A767-88A2-4A11-CE48-21010C7BD762}"/>
              </a:ext>
            </a:extLst>
          </p:cNvPr>
          <p:cNvSpPr>
            <a:spLocks noGrp="1"/>
          </p:cNvSpPr>
          <p:nvPr>
            <p:ph type="sldNum" sz="quarter" idx="5"/>
          </p:nvPr>
        </p:nvSpPr>
        <p:spPr/>
        <p:txBody>
          <a:bodyPr/>
          <a:lstStyle/>
          <a:p>
            <a:fld id="{E0ECC610-5721-6F4D-B2B9-8C66FCE96C21}" type="slidenum">
              <a:rPr lang="en-US" smtClean="0"/>
              <a:t>6</a:t>
            </a:fld>
            <a:endParaRPr lang="en-US"/>
          </a:p>
        </p:txBody>
      </p:sp>
    </p:spTree>
    <p:extLst>
      <p:ext uri="{BB962C8B-B14F-4D97-AF65-F5344CB8AC3E}">
        <p14:creationId xmlns:p14="http://schemas.microsoft.com/office/powerpoint/2010/main" val="33129180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you go through the following slides, have the students begin making their TMR. For example when you are talking about what carbohydrates are, have them measure out the ingredient being used for this. You can also print the following slides to put next to the bowls they are measuring from, so that they can identify what food groups and nutrients are being represented by that ingredient. </a:t>
            </a:r>
          </a:p>
        </p:txBody>
      </p:sp>
      <p:sp>
        <p:nvSpPr>
          <p:cNvPr id="4" name="Slide Number Placeholder 3"/>
          <p:cNvSpPr>
            <a:spLocks noGrp="1"/>
          </p:cNvSpPr>
          <p:nvPr>
            <p:ph type="sldNum" sz="quarter" idx="5"/>
          </p:nvPr>
        </p:nvSpPr>
        <p:spPr/>
        <p:txBody>
          <a:bodyPr/>
          <a:lstStyle/>
          <a:p>
            <a:fld id="{E0ECC610-5721-6F4D-B2B9-8C66FCE96C21}" type="slidenum">
              <a:rPr lang="en-US" smtClean="0"/>
              <a:t>8</a:t>
            </a:fld>
            <a:endParaRPr lang="en-US"/>
          </a:p>
        </p:txBody>
      </p:sp>
    </p:spTree>
    <p:extLst>
      <p:ext uri="{BB962C8B-B14F-4D97-AF65-F5344CB8AC3E}">
        <p14:creationId xmlns:p14="http://schemas.microsoft.com/office/powerpoint/2010/main" val="22693982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3F63E5-A2E4-464A-85EA-A0763D428F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DF1598-CDD7-704B-4D1C-51FA3A33A9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6D8E26-D696-C6E9-517E-9FBD43E99EB8}"/>
              </a:ext>
            </a:extLst>
          </p:cNvPr>
          <p:cNvSpPr>
            <a:spLocks noGrp="1"/>
          </p:cNvSpPr>
          <p:nvPr>
            <p:ph type="body" idx="1"/>
          </p:nvPr>
        </p:nvSpPr>
        <p:spPr/>
        <p:txBody>
          <a:bodyPr/>
          <a:lstStyle/>
          <a:p>
            <a:r>
              <a:rPr lang="en-US" dirty="0"/>
              <a:t>Carbohydrates in the form of starch and </a:t>
            </a:r>
            <a:r>
              <a:rPr lang="en-US" sz="1200" kern="1200" dirty="0">
                <a:solidFill>
                  <a:schemeClr val="tx1"/>
                </a:solidFill>
                <a:effectLst/>
                <a:latin typeface="+mn-lt"/>
                <a:ea typeface="+mn-ea"/>
                <a:cs typeface="+mn-cs"/>
              </a:rPr>
              <a:t>sugars are</a:t>
            </a:r>
            <a:r>
              <a:rPr lang="en-US" dirty="0"/>
              <a:t> </a:t>
            </a:r>
            <a:r>
              <a:rPr lang="en-US" sz="1200" kern="1200" dirty="0">
                <a:solidFill>
                  <a:schemeClr val="tx1"/>
                </a:solidFill>
                <a:effectLst/>
                <a:latin typeface="+mn-lt"/>
                <a:ea typeface="+mn-ea"/>
                <a:cs typeface="+mn-cs"/>
              </a:rPr>
              <a:t>digested to produce energy.</a:t>
            </a:r>
            <a:r>
              <a:rPr lang="en-US" dirty="0"/>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Comes in three forms: Starch, Sugar and Fiber:</a:t>
            </a:r>
            <a:br>
              <a:rPr lang="en-US" dirty="0">
                <a:cs typeface="+mn-lt"/>
              </a:rPr>
            </a:br>
            <a:r>
              <a:rPr lang="en-US" sz="1200" kern="1200" dirty="0">
                <a:solidFill>
                  <a:schemeClr val="tx1"/>
                </a:solidFill>
                <a:effectLst/>
                <a:latin typeface="+mn-lt"/>
                <a:ea typeface="+mn-ea"/>
                <a:cs typeface="+mn-cs"/>
              </a:rPr>
              <a:t>• Starch and sugar provide calories</a:t>
            </a:r>
            <a:br>
              <a:rPr lang="en-US" dirty="0">
                <a:cs typeface="+mn-lt"/>
              </a:rPr>
            </a:br>
            <a:r>
              <a:rPr lang="en-US" sz="1200" kern="1200" dirty="0">
                <a:solidFill>
                  <a:schemeClr val="tx1"/>
                </a:solidFill>
                <a:effectLst/>
                <a:latin typeface="+mn-lt"/>
                <a:ea typeface="+mn-ea"/>
                <a:cs typeface="+mn-cs"/>
              </a:rPr>
              <a:t>(energy) for the body</a:t>
            </a:r>
            <a:br>
              <a:rPr lang="en-US" dirty="0">
                <a:cs typeface="+mn-lt"/>
              </a:rPr>
            </a:br>
            <a:r>
              <a:rPr lang="en-US" sz="1200" kern="1200" dirty="0">
                <a:solidFill>
                  <a:schemeClr val="tx1"/>
                </a:solidFill>
                <a:effectLst/>
                <a:latin typeface="+mn-lt"/>
                <a:ea typeface="+mn-ea"/>
                <a:cs typeface="+mn-cs"/>
              </a:rPr>
              <a:t>• Fiber helps your body eliminate waste</a:t>
            </a:r>
            <a:br>
              <a:rPr lang="en-US" dirty="0">
                <a:cs typeface="+mn-lt"/>
              </a:rPr>
            </a:br>
            <a:r>
              <a:rPr lang="en-US" sz="1200" kern="1200" dirty="0">
                <a:solidFill>
                  <a:schemeClr val="tx1"/>
                </a:solidFill>
                <a:effectLst/>
                <a:latin typeface="+mn-lt"/>
                <a:ea typeface="+mn-ea"/>
                <a:cs typeface="+mn-cs"/>
              </a:rPr>
              <a:t>products</a:t>
            </a:r>
            <a:endParaRPr lang="en-US" sz="1200" kern="1200" dirty="0">
              <a:solidFill>
                <a:schemeClr val="tx1"/>
              </a:solidFill>
              <a:effectLst/>
              <a:latin typeface="+mn-lt"/>
              <a:ea typeface="Calibri"/>
              <a:cs typeface="Calibri"/>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(1) Cow diets include corn silage and</a:t>
            </a:r>
            <a:r>
              <a:rPr lang="en-US" sz="1200" kern="1200" baseline="0" dirty="0">
                <a:solidFill>
                  <a:schemeClr val="tx1"/>
                </a:solidFill>
                <a:effectLst/>
                <a:latin typeface="+mn-lt"/>
                <a:ea typeface="+mn-ea"/>
                <a:cs typeface="+mn-cs"/>
              </a:rPr>
              <a:t> ground corn to meet these needs</a:t>
            </a:r>
            <a:endParaRPr lang="en-US" sz="1200" kern="1200" baseline="0" dirty="0">
              <a:solidFill>
                <a:schemeClr val="tx1"/>
              </a:solidFill>
              <a:effectLst/>
              <a:latin typeface="+mn-lt"/>
              <a:ea typeface="Calibri"/>
              <a:cs typeface="Calibri"/>
            </a:endParaRP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(2) Human diets include bread and pasta, some fruits and vegetables, milk, and yogurt</a:t>
            </a:r>
            <a:endParaRPr lang="en-US" dirty="0">
              <a:ea typeface="Calibri"/>
              <a:cs typeface="Calibri"/>
            </a:endParaRPr>
          </a:p>
        </p:txBody>
      </p:sp>
      <p:sp>
        <p:nvSpPr>
          <p:cNvPr id="4" name="Slide Number Placeholder 3">
            <a:extLst>
              <a:ext uri="{FF2B5EF4-FFF2-40B4-BE49-F238E27FC236}">
                <a16:creationId xmlns:a16="http://schemas.microsoft.com/office/drawing/2014/main" id="{40C89939-F772-7572-0243-DCCA5F12C565}"/>
              </a:ext>
            </a:extLst>
          </p:cNvPr>
          <p:cNvSpPr>
            <a:spLocks noGrp="1"/>
          </p:cNvSpPr>
          <p:nvPr>
            <p:ph type="sldNum" sz="quarter" idx="5"/>
          </p:nvPr>
        </p:nvSpPr>
        <p:spPr/>
        <p:txBody>
          <a:bodyPr/>
          <a:lstStyle/>
          <a:p>
            <a:fld id="{E0ECC610-5721-6F4D-B2B9-8C66FCE96C21}" type="slidenum">
              <a:rPr lang="en-US" smtClean="0"/>
              <a:t>9</a:t>
            </a:fld>
            <a:endParaRPr lang="en-US"/>
          </a:p>
        </p:txBody>
      </p:sp>
    </p:spTree>
    <p:extLst>
      <p:ext uri="{BB962C8B-B14F-4D97-AF65-F5344CB8AC3E}">
        <p14:creationId xmlns:p14="http://schemas.microsoft.com/office/powerpoint/2010/main" val="17085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5E462F-6C70-7093-7670-5B463266DF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1830AE-7971-C127-75C2-6F416A738E5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E88AD4-3FBF-3527-C23A-10D3E7E9365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Carbohydrates in the form of fiber help</a:t>
            </a:r>
            <a:r>
              <a:rPr lang="en-US" sz="1200" kern="1200" dirty="0">
                <a:solidFill>
                  <a:schemeClr val="tx1"/>
                </a:solidFill>
                <a:effectLst/>
                <a:latin typeface="Arial" panose="020B0604020202020204" pitchFamily="34" charset="0"/>
                <a:ea typeface="+mn-ea"/>
                <a:cs typeface="Arial" panose="020B0604020202020204" pitchFamily="34" charset="0"/>
              </a:rPr>
              <a:t> your body eliminate waste products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p>
            <a:r>
              <a:rPr lang="en-US" dirty="0">
                <a:latin typeface="Arial" panose="020B0604020202020204" pitchFamily="34" charset="0"/>
                <a:cs typeface="Arial" panose="020B0604020202020204" pitchFamily="34" charset="0"/>
              </a:rPr>
              <a:t>Fiber</a:t>
            </a:r>
            <a:r>
              <a:rPr lang="en-US" baseline="0" dirty="0">
                <a:latin typeface="Arial" panose="020B0604020202020204" pitchFamily="34" charset="0"/>
                <a:cs typeface="Arial" panose="020B0604020202020204" pitchFamily="34" charset="0"/>
              </a:rPr>
              <a:t> a</a:t>
            </a:r>
            <a:r>
              <a:rPr lang="en-US" sz="1200" kern="1200" dirty="0">
                <a:solidFill>
                  <a:schemeClr val="tx1"/>
                </a:solidFill>
                <a:effectLst/>
                <a:latin typeface="Arial" panose="020B0604020202020204" pitchFamily="34" charset="0"/>
                <a:ea typeface="+mn-ea"/>
                <a:cs typeface="Arial" panose="020B0604020202020204" pitchFamily="34" charset="0"/>
              </a:rPr>
              <a:t>ids in digestion and rumen function in cattle. Is an important part of gut health for humans as well. </a:t>
            </a:r>
          </a:p>
          <a:p>
            <a:endParaRPr lang="en-US" sz="1200" kern="1200" dirty="0">
              <a:solidFill>
                <a:schemeClr val="tx1"/>
              </a:solidFill>
              <a:effectLst/>
              <a:latin typeface="Arial" panose="020B0604020202020204" pitchFamily="34" charset="0"/>
              <a:ea typeface="+mn-ea"/>
              <a:cs typeface="Arial" panose="020B0604020202020204" pitchFamily="34" charset="0"/>
            </a:endParaRPr>
          </a:p>
          <a:p>
            <a:r>
              <a:rPr lang="en-US" sz="1200" kern="1200" dirty="0">
                <a:solidFill>
                  <a:schemeClr val="tx1"/>
                </a:solidFill>
                <a:effectLst/>
                <a:latin typeface="Arial" panose="020B0604020202020204" pitchFamily="34" charset="0"/>
                <a:ea typeface="+mn-ea"/>
                <a:cs typeface="Arial" panose="020B0604020202020204" pitchFamily="34" charset="0"/>
              </a:rPr>
              <a:t>(1) Cow diets include corn silage,</a:t>
            </a:r>
            <a:r>
              <a:rPr lang="en-US" sz="1200" kern="1200" baseline="0" dirty="0">
                <a:solidFill>
                  <a:schemeClr val="tx1"/>
                </a:solidFill>
                <a:effectLst/>
                <a:latin typeface="Arial" panose="020B0604020202020204" pitchFamily="34" charset="0"/>
                <a:ea typeface="+mn-ea"/>
                <a:cs typeface="Arial" panose="020B0604020202020204" pitchFamily="34" charset="0"/>
              </a:rPr>
              <a:t> DDG, and hay to meet fiber needs</a:t>
            </a:r>
          </a:p>
          <a:p>
            <a:endParaRPr lang="en-US" sz="1200" kern="1200" baseline="0" dirty="0">
              <a:solidFill>
                <a:schemeClr val="tx1"/>
              </a:solidFill>
              <a:effectLst/>
              <a:latin typeface="Arial" panose="020B0604020202020204" pitchFamily="34" charset="0"/>
              <a:ea typeface="+mn-ea"/>
              <a:cs typeface="Arial" panose="020B0604020202020204" pitchFamily="34" charset="0"/>
            </a:endParaRPr>
          </a:p>
          <a:p>
            <a:r>
              <a:rPr lang="en-US" sz="1200" kern="1200" baseline="0" dirty="0">
                <a:solidFill>
                  <a:schemeClr val="tx1"/>
                </a:solidFill>
                <a:effectLst/>
                <a:latin typeface="Arial" panose="020B0604020202020204" pitchFamily="34" charset="0"/>
                <a:ea typeface="+mn-ea"/>
                <a:cs typeface="Arial" panose="020B0604020202020204" pitchFamily="34" charset="0"/>
              </a:rPr>
              <a:t>(2) Human diets include grains, fruits, vegetables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69B20CAB-E38A-7377-DA0D-A36D053F064A}"/>
              </a:ext>
            </a:extLst>
          </p:cNvPr>
          <p:cNvSpPr>
            <a:spLocks noGrp="1"/>
          </p:cNvSpPr>
          <p:nvPr>
            <p:ph type="sldNum" sz="quarter" idx="5"/>
          </p:nvPr>
        </p:nvSpPr>
        <p:spPr/>
        <p:txBody>
          <a:bodyPr/>
          <a:lstStyle/>
          <a:p>
            <a:fld id="{E0ECC610-5721-6F4D-B2B9-8C66FCE96C21}" type="slidenum">
              <a:rPr lang="en-US" smtClean="0"/>
              <a:t>10</a:t>
            </a:fld>
            <a:endParaRPr lang="en-US"/>
          </a:p>
        </p:txBody>
      </p:sp>
    </p:spTree>
    <p:extLst>
      <p:ext uri="{BB962C8B-B14F-4D97-AF65-F5344CB8AC3E}">
        <p14:creationId xmlns:p14="http://schemas.microsoft.com/office/powerpoint/2010/main" val="36510541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i="0">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10/3/25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44397"/>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8839" y="309534"/>
            <a:ext cx="4899671" cy="669354"/>
          </a:xfrm>
          <a:prstGeom prst="rect">
            <a:avLst/>
          </a:prstGeom>
        </p:spPr>
      </p:pic>
      <p:sp>
        <p:nvSpPr>
          <p:cNvPr id="10" name="Picture Placeholder 9">
            <a:extLst>
              <a:ext uri="{FF2B5EF4-FFF2-40B4-BE49-F238E27FC236}">
                <a16:creationId xmlns:a16="http://schemas.microsoft.com/office/drawing/2014/main" id="{1241CD7A-461C-E4BC-A48B-C644AD5016DE}"/>
              </a:ext>
            </a:extLst>
          </p:cNvPr>
          <p:cNvSpPr>
            <a:spLocks noGrp="1"/>
          </p:cNvSpPr>
          <p:nvPr>
            <p:ph type="pic" sz="quarter" idx="13"/>
          </p:nvPr>
        </p:nvSpPr>
        <p:spPr>
          <a:xfrm>
            <a:off x="7534654" y="0"/>
            <a:ext cx="4657346" cy="6855932"/>
          </a:xfrm>
        </p:spPr>
        <p:txBody>
          <a:bodyPr/>
          <a:lstStyle/>
          <a:p>
            <a:r>
              <a:rPr lang="en-US"/>
              <a:t>Click icon to add picture</a:t>
            </a:r>
          </a:p>
        </p:txBody>
      </p:sp>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9357871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er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F88046-2C23-700E-CABF-0D3AA26C763A}"/>
              </a:ext>
            </a:extLst>
          </p:cNvPr>
          <p:cNvSpPr/>
          <p:nvPr/>
        </p:nvSpPr>
        <p:spPr>
          <a:xfrm>
            <a:off x="0" y="0"/>
            <a:ext cx="3544866" cy="6858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12" name="Picture 11" descr="Text&#10;&#10;Description automatically generated with medium confidence">
            <a:extLst>
              <a:ext uri="{FF2B5EF4-FFF2-40B4-BE49-F238E27FC236}">
                <a16:creationId xmlns:a16="http://schemas.microsoft.com/office/drawing/2014/main" id="{0F57DE39-23F4-E77C-5F37-535E12079B8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81835" y="6068860"/>
            <a:ext cx="2502279" cy="644692"/>
          </a:xfrm>
          <a:prstGeom prst="rect">
            <a:avLst/>
          </a:prstGeom>
        </p:spPr>
      </p:pic>
      <p:sp>
        <p:nvSpPr>
          <p:cNvPr id="5" name="Content Placeholder 2">
            <a:extLst>
              <a:ext uri="{FF2B5EF4-FFF2-40B4-BE49-F238E27FC236}">
                <a16:creationId xmlns:a16="http://schemas.microsoft.com/office/drawing/2014/main" id="{729E23B5-8D19-2A64-4CAF-4A9900482DE4}"/>
              </a:ext>
            </a:extLst>
          </p:cNvPr>
          <p:cNvSpPr>
            <a:spLocks noGrp="1"/>
          </p:cNvSpPr>
          <p:nvPr>
            <p:ph sz="half" idx="10"/>
          </p:nvPr>
        </p:nvSpPr>
        <p:spPr>
          <a:xfrm>
            <a:off x="3826701" y="555444"/>
            <a:ext cx="7780352"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410824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One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340659" y="6210898"/>
            <a:ext cx="3813048" cy="520907"/>
          </a:xfrm>
          <a:prstGeom prst="rect">
            <a:avLst/>
          </a:prstGeom>
        </p:spPr>
      </p:pic>
    </p:spTree>
    <p:extLst>
      <p:ext uri="{BB962C8B-B14F-4D97-AF65-F5344CB8AC3E}">
        <p14:creationId xmlns:p14="http://schemas.microsoft.com/office/powerpoint/2010/main" val="4490418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wo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340659" y="6210898"/>
            <a:ext cx="3813048" cy="520907"/>
          </a:xfrm>
          <a:prstGeom prst="rect">
            <a:avLst/>
          </a:prstGeom>
        </p:spPr>
      </p:pic>
    </p:spTree>
    <p:extLst>
      <p:ext uri="{BB962C8B-B14F-4D97-AF65-F5344CB8AC3E}">
        <p14:creationId xmlns:p14="http://schemas.microsoft.com/office/powerpoint/2010/main" val="42516726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One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340659" y="6210898"/>
            <a:ext cx="3813048" cy="520907"/>
          </a:xfrm>
          <a:prstGeom prst="rect">
            <a:avLst/>
          </a:prstGeom>
        </p:spPr>
      </p:pic>
    </p:spTree>
    <p:extLst>
      <p:ext uri="{BB962C8B-B14F-4D97-AF65-F5344CB8AC3E}">
        <p14:creationId xmlns:p14="http://schemas.microsoft.com/office/powerpoint/2010/main" val="9939977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340659" y="6210898"/>
            <a:ext cx="3813048" cy="520907"/>
          </a:xfrm>
          <a:prstGeom prst="rect">
            <a:avLst/>
          </a:prstGeom>
        </p:spPr>
      </p:pic>
      <p:sp>
        <p:nvSpPr>
          <p:cNvPr id="5" name="Content Placeholder 2">
            <a:extLst>
              <a:ext uri="{FF2B5EF4-FFF2-40B4-BE49-F238E27FC236}">
                <a16:creationId xmlns:a16="http://schemas.microsoft.com/office/drawing/2014/main" id="{DD0B402A-984E-0077-76EE-B4F5B6E11C83}"/>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3">
            <a:extLst>
              <a:ext uri="{FF2B5EF4-FFF2-40B4-BE49-F238E27FC236}">
                <a16:creationId xmlns:a16="http://schemas.microsoft.com/office/drawing/2014/main" id="{FF936EB0-9731-9915-F1E7-B1FF785B5DE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7882714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One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3">
            <a:extLst>
              <a:ext uri="{FF2B5EF4-FFF2-40B4-BE49-F238E27FC236}">
                <a16:creationId xmlns:a16="http://schemas.microsoft.com/office/drawing/2014/main" id="{D3E2983D-BFBB-BE1B-498D-E0CD551B9724}"/>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Box 4">
            <a:extLst>
              <a:ext uri="{FF2B5EF4-FFF2-40B4-BE49-F238E27FC236}">
                <a16:creationId xmlns:a16="http://schemas.microsoft.com/office/drawing/2014/main" id="{268A27D4-20B2-CFD3-18B1-D4646DCA208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2992348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1C38D91D-5F05-15CA-FE61-6460299A792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E7223F10-33FB-7A01-FFD3-22E3C82EF195}"/>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0211F75B-4B60-3160-09AC-05127AA3AAEB}"/>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7901148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4-H-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31732"/>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10/3/25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166041"/>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a:extLst>
              <a:ext uri="{FF2B5EF4-FFF2-40B4-BE49-F238E27FC236}">
                <a16:creationId xmlns:a16="http://schemas.microsoft.com/office/drawing/2014/main" id="{2CD84AAD-7893-7669-F67A-10536766F1AA}"/>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426844" y="309534"/>
            <a:ext cx="259800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5466614"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83863A07-0CAD-D357-DEED-AD04E5B260F2}"/>
              </a:ext>
            </a:extLst>
          </p:cNvPr>
          <p:cNvSpPr>
            <a:spLocks noGrp="1"/>
          </p:cNvSpPr>
          <p:nvPr>
            <p:ph type="pic" sz="quarter" idx="13"/>
          </p:nvPr>
        </p:nvSpPr>
        <p:spPr>
          <a:xfrm>
            <a:off x="7534654" y="0"/>
            <a:ext cx="4657346" cy="6858000"/>
          </a:xfrm>
        </p:spPr>
        <p:txBody>
          <a:bodyPr/>
          <a:lstStyle/>
          <a:p>
            <a:r>
              <a:rPr lang="en-US"/>
              <a:t>Click icon to add picture</a:t>
            </a:r>
          </a:p>
        </p:txBody>
      </p:sp>
      <p:pic>
        <p:nvPicPr>
          <p:cNvPr id="5" name="Picture 4">
            <a:extLst>
              <a:ext uri="{FF2B5EF4-FFF2-40B4-BE49-F238E27FC236}">
                <a16:creationId xmlns:a16="http://schemas.microsoft.com/office/drawing/2014/main" id="{B685ED39-91F0-9DFC-8E09-8C862067E599}"/>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3492651" y="369891"/>
            <a:ext cx="539288" cy="548640"/>
          </a:xfrm>
          <a:prstGeom prst="rect">
            <a:avLst/>
          </a:prstGeom>
        </p:spPr>
      </p:pic>
      <p:cxnSp>
        <p:nvCxnSpPr>
          <p:cNvPr id="7" name="Straight Connector 6">
            <a:extLst>
              <a:ext uri="{FF2B5EF4-FFF2-40B4-BE49-F238E27FC236}">
                <a16:creationId xmlns:a16="http://schemas.microsoft.com/office/drawing/2014/main" id="{827325EE-55BC-6444-EEBB-AC9930C56F31}"/>
              </a:ext>
            </a:extLst>
          </p:cNvPr>
          <p:cNvCxnSpPr>
            <a:cxnSpLocks/>
          </p:cNvCxnSpPr>
          <p:nvPr/>
        </p:nvCxnSpPr>
        <p:spPr>
          <a:xfrm>
            <a:off x="3258748" y="375506"/>
            <a:ext cx="0" cy="53741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704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4-H-Section-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826042"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4130842" y="555444"/>
            <a:ext cx="7476210"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a:extLst>
              <a:ext uri="{FF2B5EF4-FFF2-40B4-BE49-F238E27FC236}">
                <a16:creationId xmlns:a16="http://schemas.microsoft.com/office/drawing/2014/main" id="{004110B2-6E28-3732-5C7B-6036FB06486A}"/>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3069420" y="6167418"/>
            <a:ext cx="468910" cy="480210"/>
          </a:xfrm>
          <a:prstGeom prst="rect">
            <a:avLst/>
          </a:prstGeom>
        </p:spPr>
      </p:pic>
      <p:cxnSp>
        <p:nvCxnSpPr>
          <p:cNvPr id="6" name="Straight Connector 5">
            <a:extLst>
              <a:ext uri="{FF2B5EF4-FFF2-40B4-BE49-F238E27FC236}">
                <a16:creationId xmlns:a16="http://schemas.microsoft.com/office/drawing/2014/main" id="{E033F9A0-C73F-EAB2-2DEB-BBA51FDB319F}"/>
              </a:ext>
            </a:extLst>
          </p:cNvPr>
          <p:cNvCxnSpPr>
            <a:cxnSpLocks/>
          </p:cNvCxnSpPr>
          <p:nvPr/>
        </p:nvCxnSpPr>
        <p:spPr>
          <a:xfrm>
            <a:off x="2833632" y="6138818"/>
            <a:ext cx="0" cy="5374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90779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eneral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045E9-ECF6-1C66-EA86-00AA4A8A7BF2}"/>
              </a:ext>
            </a:extLst>
          </p:cNvPr>
          <p:cNvSpPr>
            <a:spLocks noGrp="1"/>
          </p:cNvSpPr>
          <p:nvPr>
            <p:ph type="title"/>
          </p:nvPr>
        </p:nvSpPr>
        <p:spPr>
          <a:xfrm>
            <a:off x="839788" y="365125"/>
            <a:ext cx="10515600" cy="1087157"/>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Content Placeholder 3">
            <a:extLst>
              <a:ext uri="{FF2B5EF4-FFF2-40B4-BE49-F238E27FC236}">
                <a16:creationId xmlns:a16="http://schemas.microsoft.com/office/drawing/2014/main" id="{5CB15A21-0C93-AEBE-530D-AD400B45EB6F}"/>
              </a:ext>
            </a:extLst>
          </p:cNvPr>
          <p:cNvSpPr>
            <a:spLocks noGrp="1"/>
          </p:cNvSpPr>
          <p:nvPr>
            <p:ph sz="half" idx="2"/>
          </p:nvPr>
        </p:nvSpPr>
        <p:spPr>
          <a:xfrm>
            <a:off x="839788" y="1984665"/>
            <a:ext cx="10514012" cy="397971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13" descr="Text&#10;&#10;Description automatically generated">
            <a:extLst>
              <a:ext uri="{FF2B5EF4-FFF2-40B4-BE49-F238E27FC236}">
                <a16:creationId xmlns:a16="http://schemas.microsoft.com/office/drawing/2014/main" id="{BCC71E2A-C5AA-DC4B-12DB-A8D07268E80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40659" y="6176963"/>
            <a:ext cx="3657600" cy="499672"/>
          </a:xfrm>
          <a:prstGeom prst="rect">
            <a:avLst/>
          </a:prstGeom>
        </p:spPr>
      </p:pic>
      <p:sp>
        <p:nvSpPr>
          <p:cNvPr id="5" name="TextBox 4">
            <a:extLst>
              <a:ext uri="{FF2B5EF4-FFF2-40B4-BE49-F238E27FC236}">
                <a16:creationId xmlns:a16="http://schemas.microsoft.com/office/drawing/2014/main" id="{0E47F6DB-D326-BC79-F07E-45CF7BB7468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5802316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544866"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3828221" y="555444"/>
            <a:ext cx="7778831"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298146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64969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Volunte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138119268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ewslett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7251299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earn-Mor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21353689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Event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12690311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llaborators">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E081A39A-73A9-1711-68EF-3A9C70C1D7CD}"/>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D75FCD6D-7E69-C4A8-5DFB-CF225D0EFC46}"/>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6" name="Picture 15" descr="A blue and yellow logo&#10;&#10;Description automatically generated with medium confidence">
            <a:extLst>
              <a:ext uri="{FF2B5EF4-FFF2-40B4-BE49-F238E27FC236}">
                <a16:creationId xmlns:a16="http://schemas.microsoft.com/office/drawing/2014/main" id="{C5465170-9552-B505-37B1-4B670A908E2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265952" y="338075"/>
            <a:ext cx="1630813" cy="1052803"/>
          </a:xfrm>
          <a:prstGeom prst="rect">
            <a:avLst/>
          </a:prstGeom>
        </p:spPr>
      </p:pic>
      <p:sp>
        <p:nvSpPr>
          <p:cNvPr id="22" name="Picture Placeholder 21">
            <a:extLst>
              <a:ext uri="{FF2B5EF4-FFF2-40B4-BE49-F238E27FC236}">
                <a16:creationId xmlns:a16="http://schemas.microsoft.com/office/drawing/2014/main" id="{D74EBB09-13F4-B4CA-5833-DE01F36B0D01}"/>
              </a:ext>
            </a:extLst>
          </p:cNvPr>
          <p:cNvSpPr>
            <a:spLocks noGrp="1"/>
          </p:cNvSpPr>
          <p:nvPr>
            <p:ph type="pic" sz="quarter" idx="12"/>
          </p:nvPr>
        </p:nvSpPr>
        <p:spPr>
          <a:xfrm>
            <a:off x="626164" y="2147469"/>
            <a:ext cx="1093788" cy="1116013"/>
          </a:xfrm>
        </p:spPr>
        <p:txBody>
          <a:bodyPr/>
          <a:lstStyle/>
          <a:p>
            <a:r>
              <a:rPr lang="en-US"/>
              <a:t>Click icon to add picture</a:t>
            </a:r>
            <a:endParaRPr lang="en-US" dirty="0"/>
          </a:p>
        </p:txBody>
      </p:sp>
      <p:sp>
        <p:nvSpPr>
          <p:cNvPr id="23" name="Picture Placeholder 21">
            <a:extLst>
              <a:ext uri="{FF2B5EF4-FFF2-40B4-BE49-F238E27FC236}">
                <a16:creationId xmlns:a16="http://schemas.microsoft.com/office/drawing/2014/main" id="{0724FB41-64DA-D76C-92F6-79DBFEED8CA9}"/>
              </a:ext>
            </a:extLst>
          </p:cNvPr>
          <p:cNvSpPr>
            <a:spLocks noGrp="1"/>
          </p:cNvSpPr>
          <p:nvPr>
            <p:ph type="pic" sz="quarter" idx="13"/>
          </p:nvPr>
        </p:nvSpPr>
        <p:spPr>
          <a:xfrm>
            <a:off x="626164" y="3633369"/>
            <a:ext cx="1093788" cy="1116013"/>
          </a:xfrm>
        </p:spPr>
        <p:txBody>
          <a:bodyPr/>
          <a:lstStyle/>
          <a:p>
            <a:r>
              <a:rPr lang="en-US"/>
              <a:t>Click icon to add picture</a:t>
            </a:r>
          </a:p>
        </p:txBody>
      </p:sp>
      <p:sp>
        <p:nvSpPr>
          <p:cNvPr id="24" name="Picture Placeholder 21">
            <a:extLst>
              <a:ext uri="{FF2B5EF4-FFF2-40B4-BE49-F238E27FC236}">
                <a16:creationId xmlns:a16="http://schemas.microsoft.com/office/drawing/2014/main" id="{2B7CF18F-8E0F-6785-D5A9-C535A4035439}"/>
              </a:ext>
            </a:extLst>
          </p:cNvPr>
          <p:cNvSpPr>
            <a:spLocks noGrp="1"/>
          </p:cNvSpPr>
          <p:nvPr>
            <p:ph type="pic" sz="quarter" idx="14"/>
          </p:nvPr>
        </p:nvSpPr>
        <p:spPr>
          <a:xfrm>
            <a:off x="626164" y="5105400"/>
            <a:ext cx="1093788" cy="1116013"/>
          </a:xfrm>
        </p:spPr>
        <p:txBody>
          <a:bodyPr/>
          <a:lstStyle/>
          <a:p>
            <a:r>
              <a:rPr lang="en-US"/>
              <a:t>Click icon to add picture</a:t>
            </a:r>
          </a:p>
        </p:txBody>
      </p:sp>
      <p:sp>
        <p:nvSpPr>
          <p:cNvPr id="2" name="Title 1">
            <a:extLst>
              <a:ext uri="{FF2B5EF4-FFF2-40B4-BE49-F238E27FC236}">
                <a16:creationId xmlns:a16="http://schemas.microsoft.com/office/drawing/2014/main" id="{56D10068-D35B-8B2E-7FF1-9A3607931A51}"/>
              </a:ext>
            </a:extLst>
          </p:cNvPr>
          <p:cNvSpPr>
            <a:spLocks noGrp="1"/>
          </p:cNvSpPr>
          <p:nvPr>
            <p:ph type="title" hasCustomPrompt="1"/>
          </p:nvPr>
        </p:nvSpPr>
        <p:spPr>
          <a:xfrm>
            <a:off x="602166" y="791737"/>
            <a:ext cx="9612351" cy="1103970"/>
          </a:xfrm>
        </p:spPr>
        <p:txBody>
          <a:bodyPr/>
          <a:lstStyle>
            <a:lvl1pPr>
              <a:defRPr>
                <a:solidFill>
                  <a:srgbClr val="0033A0"/>
                </a:solidFill>
              </a:defRPr>
            </a:lvl1pPr>
          </a:lstStyle>
          <a:p>
            <a:r>
              <a:rPr lang="en-US" dirty="0"/>
              <a:t>Collaborators</a:t>
            </a:r>
          </a:p>
        </p:txBody>
      </p:sp>
      <p:sp>
        <p:nvSpPr>
          <p:cNvPr id="4" name="Text Placeholder 3">
            <a:extLst>
              <a:ext uri="{FF2B5EF4-FFF2-40B4-BE49-F238E27FC236}">
                <a16:creationId xmlns:a16="http://schemas.microsoft.com/office/drawing/2014/main" id="{CA91E26A-3E95-B470-8962-BBDC89F03D1B}"/>
              </a:ext>
            </a:extLst>
          </p:cNvPr>
          <p:cNvSpPr>
            <a:spLocks noGrp="1"/>
          </p:cNvSpPr>
          <p:nvPr>
            <p:ph type="body" sz="quarter" idx="15"/>
          </p:nvPr>
        </p:nvSpPr>
        <p:spPr>
          <a:xfrm>
            <a:off x="1917700" y="2119313"/>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5C6D7250-63ED-43EF-EC04-2C076024009F}"/>
              </a:ext>
            </a:extLst>
          </p:cNvPr>
          <p:cNvSpPr>
            <a:spLocks noGrp="1"/>
          </p:cNvSpPr>
          <p:nvPr>
            <p:ph type="body" sz="quarter" idx="16"/>
          </p:nvPr>
        </p:nvSpPr>
        <p:spPr>
          <a:xfrm>
            <a:off x="1917700" y="3633369"/>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2" name="Text Placeholder 3">
            <a:extLst>
              <a:ext uri="{FF2B5EF4-FFF2-40B4-BE49-F238E27FC236}">
                <a16:creationId xmlns:a16="http://schemas.microsoft.com/office/drawing/2014/main" id="{DAE0FFB3-3075-9978-2122-B0DE914CCE8C}"/>
              </a:ext>
            </a:extLst>
          </p:cNvPr>
          <p:cNvSpPr>
            <a:spLocks noGrp="1"/>
          </p:cNvSpPr>
          <p:nvPr>
            <p:ph type="body" sz="quarter" idx="17"/>
          </p:nvPr>
        </p:nvSpPr>
        <p:spPr>
          <a:xfrm>
            <a:off x="1917700" y="5105400"/>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4" name="TextBox 13">
            <a:extLst>
              <a:ext uri="{FF2B5EF4-FFF2-40B4-BE49-F238E27FC236}">
                <a16:creationId xmlns:a16="http://schemas.microsoft.com/office/drawing/2014/main" id="{5A6ED2FF-BCDF-9DC7-CC21-9814C65D8D2C}"/>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1920887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Green - And Justice For All">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51892D32-3E72-E9A6-6A36-F519DC80A4CC}"/>
              </a:ext>
            </a:extLst>
          </p:cNvPr>
          <p:cNvSpPr>
            <a:spLocks noGrp="1"/>
          </p:cNvSpPr>
          <p:nvPr>
            <p:ph type="title" hasCustomPrompt="1"/>
          </p:nvPr>
        </p:nvSpPr>
        <p:spPr>
          <a:xfrm>
            <a:off x="4704080" y="228600"/>
            <a:ext cx="6598920" cy="295275"/>
          </a:xfrm>
        </p:spPr>
        <p:txBody>
          <a:bodyPr>
            <a:normAutofit/>
          </a:bodyPr>
          <a:lstStyle>
            <a:lvl1pPr>
              <a:defRPr sz="800">
                <a:solidFill>
                  <a:srgbClr val="00774B"/>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cstate="print">
            <a:extLst>
              <a:ext uri="{28A0092B-C50C-407E-A947-70E740481C1C}">
                <a14:useLocalDpi xmlns:a14="http://schemas.microsoft.com/office/drawing/2010/main"/>
              </a:ext>
            </a:extLst>
          </a:blip>
          <a:srcRect b="63833"/>
          <a:stretch>
            <a:fillRect/>
          </a:stretch>
        </p:blipFill>
        <p:spPr>
          <a:xfrm>
            <a:off x="6349" y="0"/>
            <a:ext cx="12179302" cy="248031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bg1"/>
                </a:solidFill>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416320"/>
          </a:xfrm>
          <a:prstGeom prst="rect">
            <a:avLst/>
          </a:prstGeom>
          <a:noFill/>
        </p:spPr>
        <p:txBody>
          <a:bodyPr wrap="square" lIns="0" tIns="0" rIns="0" bIns="0" rtlCol="0">
            <a:spAutoFit/>
          </a:bodyPr>
          <a:lstStyle/>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In accordance with Federal law and the U.S. Department of Agriculture (USDA) civil rights regulations and policies, this institution is prohibited from discriminating on the basis of race, color, national origin (including limited English proficiency), sex, age, disability, and reprisal or retaliation for prior civil rights activity.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Program information may be made available in languages other than English. Persons with disabilities who require alternative means of communication for program information (e.g., braille, large print, audiotape, American Sign Language) should contact the responsible State or local Agency that administers the program or contact USDA through the Telecommunications Relay Service at 711 (voice and TTY).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To file a program discrimination complaint, a complainant should complete a Form AD-3027, USDA Program Discrimination Complaint Form, which can be obtained online at </a:t>
            </a:r>
            <a:r>
              <a:rPr lang="en-US" sz="12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2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USDA. The letter must contain the complainant’s name, address, telephone number, and a written description of the alleged discriminatory action in sufficient detail to inform the Office of the Assistant Secretary for Civil Rights (OASCR) about the nature and date of an alleged civil rights violation. The completed AD-3027 form or letter must be submitted to USDA by: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20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email: </a:t>
            </a:r>
            <a:r>
              <a:rPr lang="en-US" sz="120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2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200" dirty="0">
                <a:effectLst/>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13" name="Title 1">
            <a:extLst>
              <a:ext uri="{FF2B5EF4-FFF2-40B4-BE49-F238E27FC236}">
                <a16:creationId xmlns:a16="http://schemas.microsoft.com/office/drawing/2014/main" id="{48CAED75-2BDD-5584-6BCB-8B03CB0EE324}"/>
              </a:ext>
            </a:extLst>
          </p:cNvPr>
          <p:cNvSpPr txBox="1">
            <a:spLocks/>
          </p:cNvSpPr>
          <p:nvPr/>
        </p:nvSpPr>
        <p:spPr>
          <a:xfrm>
            <a:off x="838200" y="972229"/>
            <a:ext cx="241300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AND JUSTICE</a:t>
            </a:r>
          </a:p>
        </p:txBody>
      </p:sp>
    </p:spTree>
    <p:extLst>
      <p:ext uri="{BB962C8B-B14F-4D97-AF65-F5344CB8AC3E}">
        <p14:creationId xmlns:p14="http://schemas.microsoft.com/office/powerpoint/2010/main" val="36490653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Orange - And Justice For All">
    <p:spTree>
      <p:nvGrpSpPr>
        <p:cNvPr id="1" name=""/>
        <p:cNvGrpSpPr/>
        <p:nvPr/>
      </p:nvGrpSpPr>
      <p:grpSpPr>
        <a:xfrm>
          <a:off x="0" y="0"/>
          <a:ext cx="0" cy="0"/>
          <a:chOff x="0" y="0"/>
          <a:chExt cx="0" cy="0"/>
        </a:xfrm>
      </p:grpSpPr>
      <p:sp>
        <p:nvSpPr>
          <p:cNvPr id="4" name="Title 13">
            <a:extLst>
              <a:ext uri="{FF2B5EF4-FFF2-40B4-BE49-F238E27FC236}">
                <a16:creationId xmlns:a16="http://schemas.microsoft.com/office/drawing/2014/main" id="{0D72CE46-0366-1B9A-5032-800457B71900}"/>
              </a:ext>
            </a:extLst>
          </p:cNvPr>
          <p:cNvSpPr>
            <a:spLocks noGrp="1"/>
          </p:cNvSpPr>
          <p:nvPr>
            <p:ph type="title" hasCustomPrompt="1"/>
          </p:nvPr>
        </p:nvSpPr>
        <p:spPr>
          <a:xfrm>
            <a:off x="4704080" y="228600"/>
            <a:ext cx="6598920" cy="295275"/>
          </a:xfrm>
        </p:spPr>
        <p:txBody>
          <a:bodyPr>
            <a:normAutofit/>
          </a:bodyPr>
          <a:lstStyle>
            <a:lvl1pPr>
              <a:defRPr sz="800">
                <a:solidFill>
                  <a:srgbClr val="F5851F"/>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cstate="print">
            <a:extLst>
              <a:ext uri="{28A0092B-C50C-407E-A947-70E740481C1C}">
                <a14:useLocalDpi xmlns:a14="http://schemas.microsoft.com/office/drawing/2010/main"/>
              </a:ext>
            </a:extLst>
          </a:blip>
          <a:srcRect l="52" t="1" r="-52" b="57585"/>
          <a:stretch>
            <a:fillRect/>
          </a:stretch>
        </p:blipFill>
        <p:spPr>
          <a:xfrm>
            <a:off x="6349" y="0"/>
            <a:ext cx="12179302" cy="290576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tx1"/>
                </a:solidFill>
                <a:effectLst>
                  <a:outerShdw blurRad="50800" dist="38100" dir="5400000" algn="t" rotWithShape="0">
                    <a:prstClr val="black">
                      <a:alpha val="40000"/>
                    </a:prstClr>
                  </a:outerShdw>
                </a:effectLst>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731791"/>
          </a:xfrm>
          <a:prstGeom prst="rect">
            <a:avLst/>
          </a:prstGeom>
          <a:noFill/>
        </p:spPr>
        <p:txBody>
          <a:bodyPr wrap="square" lIns="0" tIns="0" rIns="0" bIns="0" numCol="2" spcCol="274320" rtlCol="0">
            <a:spAutoFit/>
          </a:bodyPr>
          <a:lstStyle/>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Title IX of the Education Amendments Act of 1972 (Title IX) prohibits discrimination on the basis of sex – including pregnancy or parental status - in educational programs and activities that receive Federal financial assistance. The law also prohibits individuals from exclusion from such programs or activities, or from denial of benefits from such programs or activities based on sex. This prohibition applies to a wide array of public and private schools at the K-12 grade levels, as well as colleges and universities which receive federal funding. A school that is controlled by a religious organization is exempt from Title IX when the law’s requirements would conflict with the organization’s religious tenets. The law requires federally funded education institutions or programs to disseminate Title IX information widely, including the name, address, and telephone number (or other contact information) of the designated Title IX Coordinator.</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Program information is available in languages other than English. Persons with disabilities who require alternative means of communication (e.g., braille, large print, audiotape, American Sign Language) should contact the responsible State or local Agency that administers the program or contact USDA through the Federal Telecommunications Relay Service at 711 (voice and TTY).</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Prior to filing a Title IX complaint with USDA against an institution, a potential complainant may want to find out about the institution’s grievance process and use that process to have the complaint resolved. However, a complainant is not required by law to use the institutional grievance process before filing a complaint with the Office of the Assistant Secretary for Civil Rights (OASCR). If a complainant uses an institutional grievance process and chooses to file the complaint with OASCR, the complaint must be filed with OASCR within 60 days after completion of the institutional grievance process.</a:t>
            </a:r>
          </a:p>
          <a:p>
            <a:pPr>
              <a:spcBef>
                <a:spcPts val="900"/>
              </a:spcBef>
            </a:pP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To file a USDA program discrimination complaint, a complainant should complete Form AD-3027, USDA Program Discrimination Complaint Form, which can be obtained online at </a:t>
            </a:r>
            <a:r>
              <a:rPr lang="en-US" sz="10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0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the USDA office listed below.</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The letter must contain the complainant’s name, address, telephone number, and a written description of the alleged discriminatory action in sufficient detail to inform OASCR about the nature and date of an alleged civil rights violation. The completed AD-3027 form or letter must be submitted to USDA via:</a:t>
            </a:r>
            <a:r>
              <a:rPr lang="en-US" sz="1000" dirty="0">
                <a:effectLst/>
                <a:latin typeface="Arial" panose="020B0604020202020204" pitchFamily="34" charset="0"/>
                <a:cs typeface="Arial" panose="020B0604020202020204" pitchFamily="34" charset="0"/>
              </a:rPr>
              <a:t> </a:t>
            </a: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05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email: </a:t>
            </a:r>
            <a:r>
              <a:rPr lang="en-US" sz="105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05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5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050" dirty="0">
                <a:effectLst/>
                <a:latin typeface="Arial" panose="020B0604020202020204" pitchFamily="34" charset="0"/>
                <a:cs typeface="Arial" panose="020B0604020202020204" pitchFamily="34" charset="0"/>
              </a:rPr>
              <a:t> </a:t>
            </a:r>
            <a:endParaRPr lang="en-US" sz="105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3" name="Title 1">
            <a:extLst>
              <a:ext uri="{FF2B5EF4-FFF2-40B4-BE49-F238E27FC236}">
                <a16:creationId xmlns:a16="http://schemas.microsoft.com/office/drawing/2014/main" id="{910485A4-B2A7-77F0-2E9A-72B65CAA8F5D}"/>
              </a:ext>
            </a:extLst>
          </p:cNvPr>
          <p:cNvSpPr txBox="1">
            <a:spLocks/>
          </p:cNvSpPr>
          <p:nvPr/>
        </p:nvSpPr>
        <p:spPr>
          <a:xfrm>
            <a:off x="838200" y="988870"/>
            <a:ext cx="274828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AND</a:t>
            </a:r>
          </a:p>
          <a:p>
            <a:pPr marL="0" indent="0">
              <a:tabLst>
                <a:tab pos="628650" algn="l"/>
              </a:tabLst>
            </a:pPr>
            <a:r>
              <a:rPr lang="en-US" dirty="0">
                <a:solidFill>
                  <a:schemeClr val="tx1"/>
                </a:solidFill>
                <a:effectLst>
                  <a:outerShdw blurRad="50800" dist="38100" dir="5400000" algn="t" rotWithShape="0">
                    <a:prstClr val="black">
                      <a:alpha val="40000"/>
                    </a:prstClr>
                  </a:outerShdw>
                </a:effectLst>
              </a:rPr>
              <a:t>JUSTICE</a:t>
            </a:r>
          </a:p>
        </p:txBody>
      </p:sp>
    </p:spTree>
    <p:extLst>
      <p:ext uri="{BB962C8B-B14F-4D97-AF65-F5344CB8AC3E}">
        <p14:creationId xmlns:p14="http://schemas.microsoft.com/office/powerpoint/2010/main" val="2140603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One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7244478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9003462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One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7010718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2">
            <a:extLst>
              <a:ext uri="{FF2B5EF4-FFF2-40B4-BE49-F238E27FC236}">
                <a16:creationId xmlns:a16="http://schemas.microsoft.com/office/drawing/2014/main" id="{2E1F32A6-0CD7-944B-DCDB-6AD591FDB5ED}"/>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3">
            <a:extLst>
              <a:ext uri="{FF2B5EF4-FFF2-40B4-BE49-F238E27FC236}">
                <a16:creationId xmlns:a16="http://schemas.microsoft.com/office/drawing/2014/main" id="{0A8DE8B2-7F8E-67A5-CD92-5B23F43BAD4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017757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One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3">
            <a:extLst>
              <a:ext uri="{FF2B5EF4-FFF2-40B4-BE49-F238E27FC236}">
                <a16:creationId xmlns:a16="http://schemas.microsoft.com/office/drawing/2014/main" id="{52573394-94A9-F18E-4E7F-0BDD50F141BD}"/>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1FD6FBD4-501B-FD91-2DD4-1F2CEF94A8DA}"/>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608786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99DDA65A-25A0-676F-174C-9B75CB4986A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10C4DBB-8293-CDA6-112D-D25C7F0ACD4E}"/>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AC1F258E-EA2C-C63D-F114-0A82A59FE8E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606737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10/3/25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D100"/>
              </a:solidFill>
              <a:highlight>
                <a:srgbClr val="FFD100"/>
              </a:highlight>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61675"/>
            <a:ext cx="7265713" cy="461665"/>
          </a:xfrm>
          <a:prstGeom prst="rect">
            <a:avLst/>
          </a:prstGeom>
          <a:noFill/>
        </p:spPr>
        <p:txBody>
          <a:bodyPr wrap="square" rtlCol="0">
            <a:spAutoFit/>
          </a:bodyPr>
          <a:lstStyle/>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rgbClr val="0033A0"/>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2C465A10-4CB2-51A4-CF57-F45361009BF9}"/>
              </a:ext>
            </a:extLst>
          </p:cNvPr>
          <p:cNvSpPr>
            <a:spLocks noGrp="1"/>
          </p:cNvSpPr>
          <p:nvPr>
            <p:ph type="pic" sz="quarter" idx="13"/>
          </p:nvPr>
        </p:nvSpPr>
        <p:spPr>
          <a:xfrm>
            <a:off x="7534654" y="0"/>
            <a:ext cx="4657346" cy="6855932"/>
          </a:xfrm>
        </p:spPr>
        <p:txBody>
          <a:bodyPr/>
          <a:lstStyle/>
          <a:p>
            <a:r>
              <a:rPr lang="en-US"/>
              <a:t>Click icon to add picture</a:t>
            </a:r>
          </a:p>
        </p:txBody>
      </p:sp>
    </p:spTree>
    <p:extLst>
      <p:ext uri="{BB962C8B-B14F-4D97-AF65-F5344CB8AC3E}">
        <p14:creationId xmlns:p14="http://schemas.microsoft.com/office/powerpoint/2010/main" val="23599116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4A6D3E-9975-074B-8107-CD07F4DC9E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926AB1F-AB05-D256-A524-A97F02C60B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EAB4B4A-0003-89F2-4975-2FB19ECAFB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40DBFB06-D1AB-A149-9120-0AF75E3AE9D9}" type="datetimeFigureOut">
              <a:rPr lang="en-US" smtClean="0"/>
              <a:t>10/3/25</a:t>
            </a:fld>
            <a:endParaRPr lang="en-US"/>
          </a:p>
        </p:txBody>
      </p:sp>
      <p:sp>
        <p:nvSpPr>
          <p:cNvPr id="5" name="Footer Placeholder 4">
            <a:extLst>
              <a:ext uri="{FF2B5EF4-FFF2-40B4-BE49-F238E27FC236}">
                <a16:creationId xmlns:a16="http://schemas.microsoft.com/office/drawing/2014/main" id="{92BD121F-CA80-CB3B-141E-217965515F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1EB056E6-8DD7-9413-514E-9138D5AD19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70A0DA82-2DE2-DE45-82C0-20037DAFECE0}" type="slidenum">
              <a:rPr lang="en-US" smtClean="0"/>
              <a:t>‹#›</a:t>
            </a:fld>
            <a:endParaRPr lang="en-US"/>
          </a:p>
        </p:txBody>
      </p:sp>
    </p:spTree>
    <p:extLst>
      <p:ext uri="{BB962C8B-B14F-4D97-AF65-F5344CB8AC3E}">
        <p14:creationId xmlns:p14="http://schemas.microsoft.com/office/powerpoint/2010/main" val="3410890600"/>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7" r:id="rId20"/>
    <p:sldLayoutId id="2147483690" r:id="rId21"/>
    <p:sldLayoutId id="2147483691" r:id="rId22"/>
    <p:sldLayoutId id="2147483692" r:id="rId23"/>
    <p:sldLayoutId id="2147483693" r:id="rId24"/>
    <p:sldLayoutId id="2147483694" r:id="rId25"/>
    <p:sldLayoutId id="2147483695" r:id="rId26"/>
    <p:sldLayoutId id="2147483696" r:id="rId27"/>
  </p:sldLayoutIdLst>
  <p:txStyles>
    <p:titleStyle>
      <a:lvl1pPr algn="l" defTabSz="914400" rtl="0" eaLnBrk="1" latinLnBrk="0" hangingPunct="1">
        <a:lnSpc>
          <a:spcPct val="90000"/>
        </a:lnSpc>
        <a:spcBef>
          <a:spcPct val="0"/>
        </a:spcBef>
        <a:buNone/>
        <a:defRPr sz="4400" b="1" i="0" kern="1200">
          <a:solidFill>
            <a:schemeClr val="tx1"/>
          </a:solidFill>
          <a:latin typeface="Palatino" pitchFamily="2" charset="77"/>
          <a:ea typeface="Palatino" pitchFamily="2" charset="77"/>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40">
          <p15:clr>
            <a:srgbClr val="F26B43"/>
          </p15:clr>
        </p15:guide>
        <p15:guide id="4" pos="7440">
          <p15:clr>
            <a:srgbClr val="F26B43"/>
          </p15:clr>
        </p15:guide>
        <p15:guide id="5" orient="horz" pos="4176">
          <p15:clr>
            <a:srgbClr val="F26B43"/>
          </p15:clr>
        </p15:guide>
        <p15:guide id="6" pos="96">
          <p15:clr>
            <a:srgbClr val="F26B43"/>
          </p15:clr>
        </p15:guide>
        <p15:guide id="7" pos="7584">
          <p15:clr>
            <a:srgbClr val="F26B43"/>
          </p15:clr>
        </p15:guide>
        <p15:guide id="8" orient="horz" pos="160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image" Target="../media/image52.jpe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11.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1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1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63.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64.pn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0.xml"/><Relationship Id="rId1" Type="http://schemas.openxmlformats.org/officeDocument/2006/relationships/video" Target="https://www.youtube.com/embed/gMpfl9JcAdI?feature=oembed" TargetMode="External"/><Relationship Id="rId4" Type="http://schemas.openxmlformats.org/officeDocument/2006/relationships/image" Target="../media/image20.jpeg"/></Relationships>
</file>

<file path=ppt/slides/_rels/slide4.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svg"/><Relationship Id="rId9" Type="http://schemas.openxmlformats.org/officeDocument/2006/relationships/image" Target="../media/image27.png"/></Relationships>
</file>

<file path=ppt/slides/_rels/slide5.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31.svg"/><Relationship Id="rId5" Type="http://schemas.openxmlformats.org/officeDocument/2006/relationships/image" Target="../media/image30.png"/><Relationship Id="rId10" Type="http://schemas.openxmlformats.org/officeDocument/2006/relationships/image" Target="../media/image35.svg"/><Relationship Id="rId4" Type="http://schemas.openxmlformats.org/officeDocument/2006/relationships/image" Target="../media/image29.svg"/><Relationship Id="rId9"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38.png"/><Relationship Id="rId4" Type="http://schemas.openxmlformats.org/officeDocument/2006/relationships/image" Target="../media/image37.png"/></Relationships>
</file>

<file path=ppt/slides/_rels/slide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Layout" Target="../slideLayouts/slideLayout20.xml"/><Relationship Id="rId1" Type="http://schemas.openxmlformats.org/officeDocument/2006/relationships/video" Target="https://www.youtube.com/embed/hnQWqBcdzXY?feature=oembed"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42.jpeg"/><Relationship Id="rId4" Type="http://schemas.openxmlformats.org/officeDocument/2006/relationships/image" Target="../media/image41.jpeg"/></Relationships>
</file>

<file path=ppt/slides/_rels/slide9.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92C066E-38EA-09C0-DDDD-5D17538C43DA}"/>
              </a:ext>
            </a:extLst>
          </p:cNvPr>
          <p:cNvSpPr>
            <a:spLocks noGrp="1"/>
          </p:cNvSpPr>
          <p:nvPr>
            <p:ph type="ctrTitle"/>
          </p:nvPr>
        </p:nvSpPr>
        <p:spPr/>
        <p:txBody>
          <a:bodyPr/>
          <a:lstStyle/>
          <a:p>
            <a:r>
              <a:rPr lang="en-US" dirty="0"/>
              <a:t>Adopt-A-Cow: Dairy</a:t>
            </a:r>
          </a:p>
        </p:txBody>
      </p:sp>
      <p:sp>
        <p:nvSpPr>
          <p:cNvPr id="8" name="Subtitle 7">
            <a:extLst>
              <a:ext uri="{FF2B5EF4-FFF2-40B4-BE49-F238E27FC236}">
                <a16:creationId xmlns:a16="http://schemas.microsoft.com/office/drawing/2014/main" id="{40FF78B4-73B7-803E-84CA-D0222C8835CB}"/>
              </a:ext>
            </a:extLst>
          </p:cNvPr>
          <p:cNvSpPr>
            <a:spLocks noGrp="1"/>
          </p:cNvSpPr>
          <p:nvPr>
            <p:ph type="subTitle" idx="1"/>
          </p:nvPr>
        </p:nvSpPr>
        <p:spPr/>
        <p:txBody>
          <a:bodyPr>
            <a:normAutofit lnSpcReduction="10000"/>
          </a:bodyPr>
          <a:lstStyle/>
          <a:p>
            <a:r>
              <a:rPr lang="en-US" sz="3600" b="1" dirty="0">
                <a:latin typeface="Arial" panose="020B0604020202020204" pitchFamily="34" charset="0"/>
                <a:cs typeface="Arial" panose="020B0604020202020204" pitchFamily="34" charset="0"/>
              </a:rPr>
              <a:t>Lesson 4</a:t>
            </a:r>
          </a:p>
          <a:p>
            <a:r>
              <a:rPr lang="en-US" sz="3200" i="1" dirty="0">
                <a:latin typeface="Arial" panose="020B0604020202020204" pitchFamily="34" charset="0"/>
                <a:cs typeface="Arial" panose="020B0604020202020204" pitchFamily="34" charset="0"/>
              </a:rPr>
              <a:t>What’s for Lunch?</a:t>
            </a:r>
          </a:p>
        </p:txBody>
      </p:sp>
      <p:pic>
        <p:nvPicPr>
          <p:cNvPr id="3" name="Picture Placeholder 2">
            <a:extLst>
              <a:ext uri="{FF2B5EF4-FFF2-40B4-BE49-F238E27FC236}">
                <a16:creationId xmlns:a16="http://schemas.microsoft.com/office/drawing/2014/main" id="{DC2B1B41-143E-3AE1-76DF-9BEF4F48E0EA}"/>
              </a:ext>
              <a:ext uri="{C183D7F6-B498-43B3-948B-1728B52AA6E4}">
                <adec:decorative xmlns:adec="http://schemas.microsoft.com/office/drawing/2017/decorative" val="1"/>
              </a:ext>
            </a:extLst>
          </p:cNvPr>
          <p:cNvPicPr>
            <a:picLocks noGrp="1" noChangeAspect="1"/>
          </p:cNvPicPr>
          <p:nvPr>
            <p:ph type="pic" sz="quarter" idx="13"/>
          </p:nvPr>
        </p:nvPicPr>
        <p:blipFill>
          <a:blip r:embed="rId3" cstate="print">
            <a:extLst>
              <a:ext uri="{28A0092B-C50C-407E-A947-70E740481C1C}">
                <a14:useLocalDpi xmlns:a14="http://schemas.microsoft.com/office/drawing/2010/main"/>
              </a:ext>
            </a:extLst>
          </a:blip>
          <a:srcRect l="44451" r="26231"/>
          <a:stretch>
            <a:fillRect/>
          </a:stretch>
        </p:blipFill>
        <p:spPr>
          <a:xfrm>
            <a:off x="7534654" y="0"/>
            <a:ext cx="4657346" cy="6858000"/>
          </a:xfrm>
        </p:spPr>
      </p:pic>
    </p:spTree>
    <p:extLst>
      <p:ext uri="{BB962C8B-B14F-4D97-AF65-F5344CB8AC3E}">
        <p14:creationId xmlns:p14="http://schemas.microsoft.com/office/powerpoint/2010/main" val="669750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BAEA8A-E2F8-C72B-44DC-106832AEBE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23DC702-D26A-5FBF-FE93-6C36D91544C6}"/>
              </a:ext>
            </a:extLst>
          </p:cNvPr>
          <p:cNvSpPr>
            <a:spLocks noGrp="1"/>
          </p:cNvSpPr>
          <p:nvPr>
            <p:ph type="title"/>
          </p:nvPr>
        </p:nvSpPr>
        <p:spPr/>
        <p:txBody>
          <a:bodyPr/>
          <a:lstStyle/>
          <a:p>
            <a:r>
              <a:rPr lang="en-US" dirty="0"/>
              <a:t>Carbohydrate (Fiber)</a:t>
            </a:r>
          </a:p>
        </p:txBody>
      </p:sp>
      <p:sp>
        <p:nvSpPr>
          <p:cNvPr id="3" name="Content Placeholder 2">
            <a:extLst>
              <a:ext uri="{FF2B5EF4-FFF2-40B4-BE49-F238E27FC236}">
                <a16:creationId xmlns:a16="http://schemas.microsoft.com/office/drawing/2014/main" id="{6BD7C1BC-B4A7-8EC4-DF1D-0ECA3D6401CF}"/>
              </a:ext>
            </a:extLst>
          </p:cNvPr>
          <p:cNvSpPr>
            <a:spLocks noGrp="1"/>
          </p:cNvSpPr>
          <p:nvPr>
            <p:ph idx="1"/>
          </p:nvPr>
        </p:nvSpPr>
        <p:spPr>
          <a:xfrm>
            <a:off x="383059" y="4510216"/>
            <a:ext cx="7463482" cy="1180462"/>
          </a:xfrm>
        </p:spPr>
        <p:txBody>
          <a:bodyPr numCol="1">
            <a:noAutofit/>
          </a:bodyPr>
          <a:lstStyle/>
          <a:p>
            <a:pPr marL="0" indent="0">
              <a:lnSpc>
                <a:spcPct val="100000"/>
              </a:lnSpc>
              <a:spcBef>
                <a:spcPts val="400"/>
              </a:spcBef>
              <a:buNone/>
            </a:pPr>
            <a:r>
              <a:rPr lang="en-US" sz="2400" b="1" dirty="0">
                <a:latin typeface="Arial" panose="020B0604020202020204" pitchFamily="34" charset="0"/>
                <a:cs typeface="Arial" panose="020B0604020202020204" pitchFamily="34" charset="0"/>
              </a:rPr>
              <a:t>Role it plays in diet: </a:t>
            </a:r>
            <a:r>
              <a:rPr lang="en-US" sz="2400" dirty="0">
                <a:latin typeface="Arial" panose="020B0604020202020204" pitchFamily="34" charset="0"/>
                <a:cs typeface="Arial" panose="020B0604020202020204" pitchFamily="34" charset="0"/>
              </a:rPr>
              <a:t>Aids in </a:t>
            </a:r>
            <a:r>
              <a:rPr lang="en-US" sz="2400" b="1" dirty="0">
                <a:solidFill>
                  <a:srgbClr val="0033A0"/>
                </a:solidFill>
                <a:latin typeface="Arial" panose="020B0604020202020204" pitchFamily="34" charset="0"/>
                <a:cs typeface="Arial" panose="020B0604020202020204" pitchFamily="34" charset="0"/>
              </a:rPr>
              <a:t>digestion</a:t>
            </a:r>
            <a:r>
              <a:rPr lang="en-US" sz="2400" dirty="0">
                <a:latin typeface="Arial" panose="020B0604020202020204" pitchFamily="34" charset="0"/>
                <a:cs typeface="Arial" panose="020B0604020202020204" pitchFamily="34" charset="0"/>
              </a:rPr>
              <a:t> and rumen function in cattle. Is an important part of gut health for humans as well.</a:t>
            </a:r>
          </a:p>
        </p:txBody>
      </p:sp>
      <p:pic>
        <p:nvPicPr>
          <p:cNvPr id="7" name="Content Placeholder 6" descr="hay bales">
            <a:extLst>
              <a:ext uri="{FF2B5EF4-FFF2-40B4-BE49-F238E27FC236}">
                <a16:creationId xmlns:a16="http://schemas.microsoft.com/office/drawing/2014/main" id="{5BE0CB7E-C42A-9885-D268-6A3FE3F77CE9}"/>
              </a:ext>
            </a:extLst>
          </p:cNvPr>
          <p:cNvPicPr>
            <a:picLocks noGrp="1" noChangeAspect="1"/>
          </p:cNvPicPr>
          <p:nvPr>
            <p:ph sz="half" idx="4294967295"/>
          </p:nvPr>
        </p:nvPicPr>
        <p:blipFill>
          <a:blip r:embed="rId3" cstate="print">
            <a:extLst>
              <a:ext uri="{28A0092B-C50C-407E-A947-70E740481C1C}">
                <a14:useLocalDpi xmlns:a14="http://schemas.microsoft.com/office/drawing/2010/main"/>
              </a:ext>
            </a:extLst>
          </a:blip>
          <a:srcRect/>
          <a:stretch/>
        </p:blipFill>
        <p:spPr>
          <a:xfrm>
            <a:off x="2464904" y="2552700"/>
            <a:ext cx="2574925" cy="1930400"/>
          </a:xfrm>
        </p:spPr>
      </p:pic>
      <p:pic>
        <p:nvPicPr>
          <p:cNvPr id="8" name="Content Placeholder 6" descr="hay bales stacked in a pyramid">
            <a:extLst>
              <a:ext uri="{FF2B5EF4-FFF2-40B4-BE49-F238E27FC236}">
                <a16:creationId xmlns:a16="http://schemas.microsoft.com/office/drawing/2014/main" id="{218FCFC0-661F-0937-57BA-D9241D605F4D}"/>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395916" y="1662171"/>
            <a:ext cx="2398934" cy="1600012"/>
          </a:xfrm>
          <a:prstGeom prst="rect">
            <a:avLst/>
          </a:prstGeom>
        </p:spPr>
      </p:pic>
      <p:pic>
        <p:nvPicPr>
          <p:cNvPr id="5" name="Picture 4" descr="broccoli">
            <a:extLst>
              <a:ext uri="{FF2B5EF4-FFF2-40B4-BE49-F238E27FC236}">
                <a16:creationId xmlns:a16="http://schemas.microsoft.com/office/drawing/2014/main" id="{D9FA60BE-7CDB-D086-B681-44E1143F8059}"/>
              </a:ext>
            </a:extLst>
          </p:cNvPr>
          <p:cNvPicPr>
            <a:picLocks noChangeAspect="1"/>
          </p:cNvPicPr>
          <p:nvPr/>
        </p:nvPicPr>
        <p:blipFill>
          <a:blip r:embed="rId5" cstate="print">
            <a:extLst>
              <a:ext uri="{28A0092B-C50C-407E-A947-70E740481C1C}">
                <a14:useLocalDpi xmlns:a14="http://schemas.microsoft.com/office/drawing/2010/main"/>
              </a:ext>
            </a:extLst>
          </a:blip>
          <a:srcRect l="-74" t="-77" r="15501" b="344"/>
          <a:stretch/>
        </p:blipFill>
        <p:spPr>
          <a:xfrm>
            <a:off x="5708821" y="2480618"/>
            <a:ext cx="2224217" cy="1896763"/>
          </a:xfrm>
          <a:prstGeom prst="rect">
            <a:avLst/>
          </a:prstGeom>
        </p:spPr>
      </p:pic>
      <p:pic>
        <p:nvPicPr>
          <p:cNvPr id="9" name="Picture 8" descr="bread">
            <a:extLst>
              <a:ext uri="{FF2B5EF4-FFF2-40B4-BE49-F238E27FC236}">
                <a16:creationId xmlns:a16="http://schemas.microsoft.com/office/drawing/2014/main" id="{9841B11A-D241-AD36-39B1-0DDB4056A286}"/>
              </a:ext>
            </a:extLst>
          </p:cNvPr>
          <p:cNvPicPr>
            <a:picLocks noChangeAspect="1"/>
          </p:cNvPicPr>
          <p:nvPr/>
        </p:nvPicPr>
        <p:blipFill>
          <a:blip r:embed="rId6" cstate="print">
            <a:extLst>
              <a:ext uri="{28A0092B-C50C-407E-A947-70E740481C1C}">
                <a14:useLocalDpi xmlns:a14="http://schemas.microsoft.com/office/drawing/2010/main"/>
              </a:ext>
            </a:extLst>
          </a:blip>
          <a:srcRect t="7612" b="7612"/>
          <a:stretch/>
        </p:blipFill>
        <p:spPr>
          <a:xfrm>
            <a:off x="7933038" y="1698626"/>
            <a:ext cx="3224189" cy="1822238"/>
          </a:xfrm>
          <a:prstGeom prst="rect">
            <a:avLst/>
          </a:prstGeom>
        </p:spPr>
      </p:pic>
      <p:pic>
        <p:nvPicPr>
          <p:cNvPr id="10" name="Picture 9" descr="grains">
            <a:extLst>
              <a:ext uri="{FF2B5EF4-FFF2-40B4-BE49-F238E27FC236}">
                <a16:creationId xmlns:a16="http://schemas.microsoft.com/office/drawing/2014/main" id="{BB9868B3-8AB6-B2BC-29C8-1D54029B2215}"/>
              </a:ext>
            </a:extLst>
          </p:cNvPr>
          <p:cNvPicPr>
            <a:picLocks noChangeAspect="1"/>
          </p:cNvPicPr>
          <p:nvPr/>
        </p:nvPicPr>
        <p:blipFill>
          <a:blip r:embed="rId7" cstate="print">
            <a:extLst>
              <a:ext uri="{28A0092B-C50C-407E-A947-70E740481C1C}">
                <a14:useLocalDpi xmlns:a14="http://schemas.microsoft.com/office/drawing/2010/main"/>
              </a:ext>
            </a:extLst>
          </a:blip>
          <a:srcRect t="-339" b="104"/>
          <a:stretch/>
        </p:blipFill>
        <p:spPr>
          <a:xfrm>
            <a:off x="9080815" y="3150973"/>
            <a:ext cx="2564784" cy="2409568"/>
          </a:xfrm>
          <a:prstGeom prst="rect">
            <a:avLst/>
          </a:prstGeom>
        </p:spPr>
      </p:pic>
    </p:spTree>
    <p:extLst>
      <p:ext uri="{BB962C8B-B14F-4D97-AF65-F5344CB8AC3E}">
        <p14:creationId xmlns:p14="http://schemas.microsoft.com/office/powerpoint/2010/main" val="1653553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69941A-6B4E-E354-5B04-4A8A4A6794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E00A50-3287-C98D-7C78-353326B50E14}"/>
              </a:ext>
            </a:extLst>
          </p:cNvPr>
          <p:cNvSpPr>
            <a:spLocks noGrp="1"/>
          </p:cNvSpPr>
          <p:nvPr>
            <p:ph type="title"/>
          </p:nvPr>
        </p:nvSpPr>
        <p:spPr/>
        <p:txBody>
          <a:bodyPr/>
          <a:lstStyle/>
          <a:p>
            <a:r>
              <a:rPr lang="en-US" dirty="0"/>
              <a:t>Protein</a:t>
            </a:r>
          </a:p>
        </p:txBody>
      </p:sp>
      <p:sp>
        <p:nvSpPr>
          <p:cNvPr id="3" name="Content Placeholder 2">
            <a:extLst>
              <a:ext uri="{FF2B5EF4-FFF2-40B4-BE49-F238E27FC236}">
                <a16:creationId xmlns:a16="http://schemas.microsoft.com/office/drawing/2014/main" id="{8892E87D-291F-F0F6-524D-B0DC970D7C03}"/>
              </a:ext>
            </a:extLst>
          </p:cNvPr>
          <p:cNvSpPr>
            <a:spLocks noGrp="1"/>
          </p:cNvSpPr>
          <p:nvPr>
            <p:ph idx="1"/>
          </p:nvPr>
        </p:nvSpPr>
        <p:spPr>
          <a:xfrm>
            <a:off x="383058" y="4868562"/>
            <a:ext cx="11467071" cy="822116"/>
          </a:xfrm>
        </p:spPr>
        <p:txBody>
          <a:bodyPr numCol="1">
            <a:noAutofit/>
          </a:bodyPr>
          <a:lstStyle/>
          <a:p>
            <a:pPr marL="0" indent="0">
              <a:lnSpc>
                <a:spcPct val="100000"/>
              </a:lnSpc>
              <a:spcBef>
                <a:spcPts val="400"/>
              </a:spcBef>
              <a:buNone/>
            </a:pPr>
            <a:r>
              <a:rPr lang="en-US" sz="2400" b="1" dirty="0">
                <a:latin typeface="Arial" panose="020B0604020202020204" pitchFamily="34" charset="0"/>
                <a:cs typeface="Arial" panose="020B0604020202020204" pitchFamily="34" charset="0"/>
              </a:rPr>
              <a:t>Role it plays in diet: </a:t>
            </a:r>
            <a:r>
              <a:rPr lang="en-US" sz="2400" dirty="0">
                <a:latin typeface="Arial" panose="020B0604020202020204" pitchFamily="34" charset="0"/>
                <a:cs typeface="Arial" panose="020B0604020202020204" pitchFamily="34" charset="0"/>
              </a:rPr>
              <a:t>Provides structural materials to be used in </a:t>
            </a:r>
            <a:r>
              <a:rPr lang="en-US" sz="2400" b="1" dirty="0">
                <a:solidFill>
                  <a:srgbClr val="0033A0"/>
                </a:solidFill>
                <a:latin typeface="Arial" panose="020B0604020202020204" pitchFamily="34" charset="0"/>
                <a:cs typeface="Arial" panose="020B0604020202020204" pitchFamily="34" charset="0"/>
              </a:rPr>
              <a:t>muscle growth, repair, and maintenance.</a:t>
            </a:r>
            <a:r>
              <a:rPr lang="en-US" sz="2400" dirty="0">
                <a:latin typeface="Arial" panose="020B0604020202020204" pitchFamily="34" charset="0"/>
                <a:cs typeface="Arial" panose="020B0604020202020204" pitchFamily="34" charset="0"/>
              </a:rPr>
              <a:t> Sometimes used for </a:t>
            </a:r>
            <a:r>
              <a:rPr lang="en-US" sz="2400" b="1" dirty="0">
                <a:solidFill>
                  <a:srgbClr val="0033A0"/>
                </a:solidFill>
                <a:latin typeface="Arial" panose="020B0604020202020204" pitchFamily="34" charset="0"/>
                <a:cs typeface="Arial" panose="020B0604020202020204" pitchFamily="34" charset="0"/>
              </a:rPr>
              <a:t>energy.</a:t>
            </a:r>
          </a:p>
        </p:txBody>
      </p:sp>
      <p:pic>
        <p:nvPicPr>
          <p:cNvPr id="7" name="Content Placeholder 6" descr="soybeans">
            <a:extLst>
              <a:ext uri="{FF2B5EF4-FFF2-40B4-BE49-F238E27FC236}">
                <a16:creationId xmlns:a16="http://schemas.microsoft.com/office/drawing/2014/main" id="{C8C727BE-28C1-5A57-2A40-B7BC77BCFD63}"/>
              </a:ext>
            </a:extLst>
          </p:cNvPr>
          <p:cNvPicPr>
            <a:picLocks noGrp="1" noChangeAspect="1"/>
          </p:cNvPicPr>
          <p:nvPr>
            <p:ph sz="half" idx="4294967295"/>
          </p:nvPr>
        </p:nvPicPr>
        <p:blipFill>
          <a:blip r:embed="rId3" cstate="print">
            <a:extLst>
              <a:ext uri="{28A0092B-C50C-407E-A947-70E740481C1C}">
                <a14:useLocalDpi xmlns:a14="http://schemas.microsoft.com/office/drawing/2010/main"/>
              </a:ext>
            </a:extLst>
          </a:blip>
          <a:srcRect/>
          <a:stretch/>
        </p:blipFill>
        <p:spPr>
          <a:xfrm>
            <a:off x="1908313" y="2887842"/>
            <a:ext cx="2574925" cy="1931988"/>
          </a:xfrm>
        </p:spPr>
      </p:pic>
      <p:pic>
        <p:nvPicPr>
          <p:cNvPr id="8" name="Content Placeholder 6" descr="hay bales in a field">
            <a:extLst>
              <a:ext uri="{FF2B5EF4-FFF2-40B4-BE49-F238E27FC236}">
                <a16:creationId xmlns:a16="http://schemas.microsoft.com/office/drawing/2014/main" id="{2A5C6702-650B-FDC4-4FED-2A4DEDCEF8B9}"/>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528406" y="1662171"/>
            <a:ext cx="2133954" cy="1600012"/>
          </a:xfrm>
          <a:prstGeom prst="rect">
            <a:avLst/>
          </a:prstGeom>
        </p:spPr>
      </p:pic>
      <p:pic>
        <p:nvPicPr>
          <p:cNvPr id="9" name="Picture 8" descr="beans">
            <a:extLst>
              <a:ext uri="{FF2B5EF4-FFF2-40B4-BE49-F238E27FC236}">
                <a16:creationId xmlns:a16="http://schemas.microsoft.com/office/drawing/2014/main" id="{62D0D641-877A-F345-527F-D96F1926F057}"/>
              </a:ext>
            </a:extLst>
          </p:cNvPr>
          <p:cNvPicPr>
            <a:picLocks noChangeAspect="1"/>
          </p:cNvPicPr>
          <p:nvPr/>
        </p:nvPicPr>
        <p:blipFill>
          <a:blip r:embed="rId5" cstate="print">
            <a:extLst>
              <a:ext uri="{28A0092B-C50C-407E-A947-70E740481C1C}">
                <a14:useLocalDpi xmlns:a14="http://schemas.microsoft.com/office/drawing/2010/main"/>
              </a:ext>
            </a:extLst>
          </a:blip>
          <a:srcRect l="-572" t="-294" r="-1" b="806"/>
          <a:stretch/>
        </p:blipFill>
        <p:spPr>
          <a:xfrm>
            <a:off x="4695568" y="1624484"/>
            <a:ext cx="2458994" cy="2060371"/>
          </a:xfrm>
          <a:prstGeom prst="rect">
            <a:avLst/>
          </a:prstGeom>
        </p:spPr>
      </p:pic>
      <p:pic>
        <p:nvPicPr>
          <p:cNvPr id="5" name="Picture 4" descr="steak">
            <a:extLst>
              <a:ext uri="{FF2B5EF4-FFF2-40B4-BE49-F238E27FC236}">
                <a16:creationId xmlns:a16="http://schemas.microsoft.com/office/drawing/2014/main" id="{A1F5350D-04E9-5B1C-9DAA-51F2B6BE8C07}"/>
              </a:ext>
            </a:extLst>
          </p:cNvPr>
          <p:cNvPicPr>
            <a:picLocks noChangeAspect="1"/>
          </p:cNvPicPr>
          <p:nvPr/>
        </p:nvPicPr>
        <p:blipFill>
          <a:blip r:embed="rId6" cstate="print">
            <a:extLst>
              <a:ext uri="{28A0092B-C50C-407E-A947-70E740481C1C}">
                <a14:useLocalDpi xmlns:a14="http://schemas.microsoft.com/office/drawing/2010/main"/>
              </a:ext>
            </a:extLst>
          </a:blip>
          <a:srcRect l="148" r="148"/>
          <a:stretch/>
        </p:blipFill>
        <p:spPr>
          <a:xfrm>
            <a:off x="6911547" y="2965620"/>
            <a:ext cx="2520778" cy="1896763"/>
          </a:xfrm>
          <a:prstGeom prst="rect">
            <a:avLst/>
          </a:prstGeom>
        </p:spPr>
      </p:pic>
      <p:pic>
        <p:nvPicPr>
          <p:cNvPr id="10" name="Picture 9" descr="salmon">
            <a:extLst>
              <a:ext uri="{FF2B5EF4-FFF2-40B4-BE49-F238E27FC236}">
                <a16:creationId xmlns:a16="http://schemas.microsoft.com/office/drawing/2014/main" id="{616743D6-4B73-CFF2-482A-2AE3491CC7BC}"/>
              </a:ext>
            </a:extLst>
          </p:cNvPr>
          <p:cNvPicPr>
            <a:picLocks noChangeAspect="1"/>
          </p:cNvPicPr>
          <p:nvPr/>
        </p:nvPicPr>
        <p:blipFill>
          <a:blip r:embed="rId7" cstate="print">
            <a:extLst>
              <a:ext uri="{28A0092B-C50C-407E-A947-70E740481C1C}">
                <a14:useLocalDpi xmlns:a14="http://schemas.microsoft.com/office/drawing/2010/main"/>
              </a:ext>
            </a:extLst>
          </a:blip>
          <a:srcRect l="-54" t="-1" r="265" b="1176"/>
          <a:stretch/>
        </p:blipFill>
        <p:spPr>
          <a:xfrm>
            <a:off x="9340307" y="1631092"/>
            <a:ext cx="2564784" cy="1692876"/>
          </a:xfrm>
          <a:prstGeom prst="rect">
            <a:avLst/>
          </a:prstGeom>
        </p:spPr>
      </p:pic>
    </p:spTree>
    <p:extLst>
      <p:ext uri="{BB962C8B-B14F-4D97-AF65-F5344CB8AC3E}">
        <p14:creationId xmlns:p14="http://schemas.microsoft.com/office/powerpoint/2010/main" val="1273969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46075-FBEF-C29A-496C-93AAAA6108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61BB37-556D-4C01-E0D3-A935AC104001}"/>
              </a:ext>
            </a:extLst>
          </p:cNvPr>
          <p:cNvSpPr>
            <a:spLocks noGrp="1"/>
          </p:cNvSpPr>
          <p:nvPr>
            <p:ph type="title"/>
          </p:nvPr>
        </p:nvSpPr>
        <p:spPr/>
        <p:txBody>
          <a:bodyPr/>
          <a:lstStyle/>
          <a:p>
            <a:r>
              <a:rPr lang="en-US" dirty="0"/>
              <a:t>Fats and Oils</a:t>
            </a:r>
          </a:p>
        </p:txBody>
      </p:sp>
      <p:sp>
        <p:nvSpPr>
          <p:cNvPr id="3" name="Content Placeholder 2">
            <a:extLst>
              <a:ext uri="{FF2B5EF4-FFF2-40B4-BE49-F238E27FC236}">
                <a16:creationId xmlns:a16="http://schemas.microsoft.com/office/drawing/2014/main" id="{8F1E06F5-EA35-D12B-594E-349C6EF7FBE3}"/>
              </a:ext>
            </a:extLst>
          </p:cNvPr>
          <p:cNvSpPr>
            <a:spLocks noGrp="1"/>
          </p:cNvSpPr>
          <p:nvPr>
            <p:ph idx="1"/>
          </p:nvPr>
        </p:nvSpPr>
        <p:spPr>
          <a:xfrm>
            <a:off x="383058" y="4868562"/>
            <a:ext cx="11467071" cy="822116"/>
          </a:xfrm>
        </p:spPr>
        <p:txBody>
          <a:bodyPr numCol="1">
            <a:noAutofit/>
          </a:bodyPr>
          <a:lstStyle/>
          <a:p>
            <a:pPr marL="0" indent="0">
              <a:lnSpc>
                <a:spcPct val="100000"/>
              </a:lnSpc>
              <a:spcBef>
                <a:spcPts val="400"/>
              </a:spcBef>
              <a:buNone/>
            </a:pPr>
            <a:r>
              <a:rPr lang="en-US" sz="2400" b="1" dirty="0">
                <a:latin typeface="Arial" panose="020B0604020202020204" pitchFamily="34" charset="0"/>
                <a:cs typeface="Arial" panose="020B0604020202020204" pitchFamily="34" charset="0"/>
              </a:rPr>
              <a:t>Role it plays in diet: </a:t>
            </a:r>
            <a:r>
              <a:rPr lang="en-US" sz="2400" dirty="0">
                <a:latin typeface="Arial" panose="020B0604020202020204" pitchFamily="34" charset="0"/>
                <a:cs typeface="Arial" panose="020B0604020202020204" pitchFamily="34" charset="0"/>
              </a:rPr>
              <a:t>Some fat is used for </a:t>
            </a:r>
            <a:r>
              <a:rPr lang="en-US" sz="2400" b="1" dirty="0">
                <a:solidFill>
                  <a:srgbClr val="0033A0"/>
                </a:solidFill>
                <a:latin typeface="Arial" panose="020B0604020202020204" pitchFamily="34" charset="0"/>
                <a:cs typeface="Arial" panose="020B0604020202020204" pitchFamily="34" charset="0"/>
              </a:rPr>
              <a:t>energy</a:t>
            </a:r>
            <a:r>
              <a:rPr lang="en-US" sz="2400" dirty="0">
                <a:latin typeface="Arial" panose="020B0604020202020204" pitchFamily="34" charset="0"/>
                <a:cs typeface="Arial" panose="020B0604020202020204" pitchFamily="34" charset="0"/>
              </a:rPr>
              <a:t> and to </a:t>
            </a:r>
            <a:r>
              <a:rPr lang="en-US" sz="2400" b="1" dirty="0">
                <a:solidFill>
                  <a:srgbClr val="0033A0"/>
                </a:solidFill>
                <a:latin typeface="Arial" panose="020B0604020202020204" pitchFamily="34" charset="0"/>
                <a:cs typeface="Arial" panose="020B0604020202020204" pitchFamily="34" charset="0"/>
              </a:rPr>
              <a:t>absorb vitamins </a:t>
            </a:r>
            <a:r>
              <a:rPr lang="en-US" sz="2400" dirty="0">
                <a:latin typeface="Arial" panose="020B0604020202020204" pitchFamily="34" charset="0"/>
                <a:cs typeface="Arial" panose="020B0604020202020204" pitchFamily="34" charset="0"/>
              </a:rPr>
              <a:t>needed for health.</a:t>
            </a:r>
            <a:endParaRPr lang="en-US" sz="2400" b="1" dirty="0">
              <a:solidFill>
                <a:srgbClr val="0033A0"/>
              </a:solidFill>
              <a:latin typeface="Arial" panose="020B0604020202020204" pitchFamily="34" charset="0"/>
              <a:cs typeface="Arial" panose="020B0604020202020204" pitchFamily="34" charset="0"/>
            </a:endParaRPr>
          </a:p>
        </p:txBody>
      </p:sp>
      <p:pic>
        <p:nvPicPr>
          <p:cNvPr id="7" name="Content Placeholder 6" descr="soybeans">
            <a:extLst>
              <a:ext uri="{FF2B5EF4-FFF2-40B4-BE49-F238E27FC236}">
                <a16:creationId xmlns:a16="http://schemas.microsoft.com/office/drawing/2014/main" id="{F5576F35-235E-0091-A180-90B8FAEC0273}"/>
              </a:ext>
            </a:extLst>
          </p:cNvPr>
          <p:cNvPicPr>
            <a:picLocks noGrp="1" noChangeAspect="1"/>
          </p:cNvPicPr>
          <p:nvPr>
            <p:ph sz="half" idx="4294967295"/>
          </p:nvPr>
        </p:nvPicPr>
        <p:blipFill>
          <a:blip r:embed="rId3" cstate="print">
            <a:extLst>
              <a:ext uri="{28A0092B-C50C-407E-A947-70E740481C1C}">
                <a14:useLocalDpi xmlns:a14="http://schemas.microsoft.com/office/drawing/2010/main"/>
              </a:ext>
            </a:extLst>
          </a:blip>
          <a:srcRect/>
          <a:stretch/>
        </p:blipFill>
        <p:spPr>
          <a:xfrm>
            <a:off x="588396" y="1649454"/>
            <a:ext cx="2574925" cy="1930400"/>
          </a:xfrm>
        </p:spPr>
      </p:pic>
      <p:pic>
        <p:nvPicPr>
          <p:cNvPr id="5" name="Picture 4" descr="peanut butter">
            <a:extLst>
              <a:ext uri="{FF2B5EF4-FFF2-40B4-BE49-F238E27FC236}">
                <a16:creationId xmlns:a16="http://schemas.microsoft.com/office/drawing/2014/main" id="{D225A771-89F8-BB76-2BAC-6FAFB8C4C9FF}"/>
              </a:ext>
            </a:extLst>
          </p:cNvPr>
          <p:cNvPicPr>
            <a:picLocks noChangeAspect="1"/>
          </p:cNvPicPr>
          <p:nvPr/>
        </p:nvPicPr>
        <p:blipFill>
          <a:blip r:embed="rId4" cstate="print">
            <a:extLst>
              <a:ext uri="{28A0092B-C50C-407E-A947-70E740481C1C}">
                <a14:useLocalDpi xmlns:a14="http://schemas.microsoft.com/office/drawing/2010/main"/>
              </a:ext>
            </a:extLst>
          </a:blip>
          <a:srcRect l="8277" r="8277"/>
          <a:stretch/>
        </p:blipFill>
        <p:spPr>
          <a:xfrm>
            <a:off x="3327323" y="2941417"/>
            <a:ext cx="2520778" cy="1896763"/>
          </a:xfrm>
          <a:prstGeom prst="rect">
            <a:avLst/>
          </a:prstGeom>
        </p:spPr>
      </p:pic>
      <p:pic>
        <p:nvPicPr>
          <p:cNvPr id="9" name="Picture 8" descr="avocado">
            <a:extLst>
              <a:ext uri="{FF2B5EF4-FFF2-40B4-BE49-F238E27FC236}">
                <a16:creationId xmlns:a16="http://schemas.microsoft.com/office/drawing/2014/main" id="{C65D380B-9A88-F943-81E7-38D8619270AE}"/>
              </a:ext>
            </a:extLst>
          </p:cNvPr>
          <p:cNvPicPr>
            <a:picLocks noChangeAspect="1"/>
          </p:cNvPicPr>
          <p:nvPr/>
        </p:nvPicPr>
        <p:blipFill>
          <a:blip r:embed="rId5" cstate="print">
            <a:extLst>
              <a:ext uri="{28A0092B-C50C-407E-A947-70E740481C1C}">
                <a14:useLocalDpi xmlns:a14="http://schemas.microsoft.com/office/drawing/2010/main"/>
              </a:ext>
            </a:extLst>
          </a:blip>
          <a:srcRect l="-328" t="2" r="-71" b="592"/>
          <a:stretch/>
        </p:blipFill>
        <p:spPr>
          <a:xfrm>
            <a:off x="6422838" y="1631362"/>
            <a:ext cx="2458994" cy="1583179"/>
          </a:xfrm>
          <a:prstGeom prst="rect">
            <a:avLst/>
          </a:prstGeom>
        </p:spPr>
      </p:pic>
      <p:pic>
        <p:nvPicPr>
          <p:cNvPr id="10" name="Picture 9" descr="almonds">
            <a:extLst>
              <a:ext uri="{FF2B5EF4-FFF2-40B4-BE49-F238E27FC236}">
                <a16:creationId xmlns:a16="http://schemas.microsoft.com/office/drawing/2014/main" id="{A76EB1B6-BF04-6785-2951-C7C4744DAB01}"/>
              </a:ext>
            </a:extLst>
          </p:cNvPr>
          <p:cNvPicPr>
            <a:picLocks noChangeAspect="1"/>
          </p:cNvPicPr>
          <p:nvPr/>
        </p:nvPicPr>
        <p:blipFill>
          <a:blip r:embed="rId6" cstate="print">
            <a:extLst>
              <a:ext uri="{28A0092B-C50C-407E-A947-70E740481C1C}">
                <a14:useLocalDpi xmlns:a14="http://schemas.microsoft.com/office/drawing/2010/main"/>
              </a:ext>
            </a:extLst>
          </a:blip>
          <a:srcRect t="459" b="459"/>
          <a:stretch/>
        </p:blipFill>
        <p:spPr>
          <a:xfrm>
            <a:off x="9066930" y="3139380"/>
            <a:ext cx="2564784" cy="1692876"/>
          </a:xfrm>
          <a:prstGeom prst="rect">
            <a:avLst/>
          </a:prstGeom>
        </p:spPr>
      </p:pic>
    </p:spTree>
    <p:extLst>
      <p:ext uri="{BB962C8B-B14F-4D97-AF65-F5344CB8AC3E}">
        <p14:creationId xmlns:p14="http://schemas.microsoft.com/office/powerpoint/2010/main" val="3736301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1C214B-D1D4-43BB-0388-F857F06DDA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842A63-AB19-9DEA-8FCA-4541F548DE8C}"/>
              </a:ext>
            </a:extLst>
          </p:cNvPr>
          <p:cNvSpPr>
            <a:spLocks noGrp="1"/>
          </p:cNvSpPr>
          <p:nvPr>
            <p:ph type="title"/>
          </p:nvPr>
        </p:nvSpPr>
        <p:spPr/>
        <p:txBody>
          <a:bodyPr/>
          <a:lstStyle/>
          <a:p>
            <a:r>
              <a:rPr lang="en-US" dirty="0"/>
              <a:t>Vitamins/Minerals</a:t>
            </a:r>
          </a:p>
        </p:txBody>
      </p:sp>
      <p:sp>
        <p:nvSpPr>
          <p:cNvPr id="3" name="Content Placeholder 2">
            <a:extLst>
              <a:ext uri="{FF2B5EF4-FFF2-40B4-BE49-F238E27FC236}">
                <a16:creationId xmlns:a16="http://schemas.microsoft.com/office/drawing/2014/main" id="{7CA792D6-3C07-6C21-BFA4-A2A9DE388CA1}"/>
              </a:ext>
            </a:extLst>
          </p:cNvPr>
          <p:cNvSpPr>
            <a:spLocks noGrp="1"/>
          </p:cNvSpPr>
          <p:nvPr>
            <p:ph idx="1"/>
          </p:nvPr>
        </p:nvSpPr>
        <p:spPr>
          <a:xfrm>
            <a:off x="744719" y="4868562"/>
            <a:ext cx="10529740" cy="822116"/>
          </a:xfrm>
        </p:spPr>
        <p:txBody>
          <a:bodyPr numCol="1">
            <a:noAutofit/>
          </a:bodyPr>
          <a:lstStyle/>
          <a:p>
            <a:pPr marL="0" indent="0">
              <a:lnSpc>
                <a:spcPct val="100000"/>
              </a:lnSpc>
              <a:spcBef>
                <a:spcPts val="400"/>
              </a:spcBef>
              <a:buNone/>
            </a:pPr>
            <a:r>
              <a:rPr lang="en-US" sz="2400" b="1" dirty="0">
                <a:latin typeface="Arial" panose="020B0604020202020204" pitchFamily="34" charset="0"/>
                <a:cs typeface="Arial" panose="020B0604020202020204" pitchFamily="34" charset="0"/>
              </a:rPr>
              <a:t>Role it plays in diet: </a:t>
            </a:r>
            <a:r>
              <a:rPr lang="en-US" sz="2400" dirty="0">
                <a:latin typeface="Arial" panose="020B0604020202020204" pitchFamily="34" charset="0"/>
                <a:cs typeface="Arial" panose="020B0604020202020204" pitchFamily="34" charset="0"/>
              </a:rPr>
              <a:t>Help body use other </a:t>
            </a:r>
            <a:r>
              <a:rPr lang="en-US" sz="2400" b="1" dirty="0">
                <a:solidFill>
                  <a:srgbClr val="0033A0"/>
                </a:solidFill>
                <a:latin typeface="Arial" panose="020B0604020202020204" pitchFamily="34" charset="0"/>
                <a:cs typeface="Arial" panose="020B0604020202020204" pitchFamily="34" charset="0"/>
              </a:rPr>
              <a:t>nutrients</a:t>
            </a:r>
            <a:r>
              <a:rPr lang="en-US" sz="2400" dirty="0">
                <a:latin typeface="Arial" panose="020B0604020202020204" pitchFamily="34" charset="0"/>
                <a:cs typeface="Arial" panose="020B0604020202020204" pitchFamily="34" charset="0"/>
              </a:rPr>
              <a:t> and needed for normal </a:t>
            </a:r>
            <a:r>
              <a:rPr lang="en-US" sz="2400" b="1" dirty="0">
                <a:solidFill>
                  <a:srgbClr val="0033A0"/>
                </a:solidFill>
                <a:latin typeface="Arial" panose="020B0604020202020204" pitchFamily="34" charset="0"/>
                <a:cs typeface="Arial" panose="020B0604020202020204" pitchFamily="34" charset="0"/>
              </a:rPr>
              <a:t>healthy growth.</a:t>
            </a:r>
          </a:p>
        </p:txBody>
      </p:sp>
      <p:pic>
        <p:nvPicPr>
          <p:cNvPr id="7" name="Content Placeholder 6">
            <a:extLst>
              <a:ext uri="{FF2B5EF4-FFF2-40B4-BE49-F238E27FC236}">
                <a16:creationId xmlns:a16="http://schemas.microsoft.com/office/drawing/2014/main" id="{FEBC274C-3089-2DDD-78A1-4825ABD4576E}"/>
              </a:ext>
              <a:ext uri="{C183D7F6-B498-43B3-948B-1728B52AA6E4}">
                <adec:decorative xmlns:adec="http://schemas.microsoft.com/office/drawing/2017/decorative" val="1"/>
              </a:ext>
            </a:extLst>
          </p:cNvPr>
          <p:cNvPicPr>
            <a:picLocks noGrp="1" noChangeAspect="1"/>
          </p:cNvPicPr>
          <p:nvPr>
            <p:ph sz="half" idx="4294967295"/>
          </p:nvPr>
        </p:nvPicPr>
        <p:blipFill>
          <a:blip r:embed="rId3" cstate="print">
            <a:extLst>
              <a:ext uri="{28A0092B-C50C-407E-A947-70E740481C1C}">
                <a14:useLocalDpi xmlns:a14="http://schemas.microsoft.com/office/drawing/2010/main"/>
              </a:ext>
            </a:extLst>
          </a:blip>
          <a:srcRect/>
          <a:stretch/>
        </p:blipFill>
        <p:spPr>
          <a:xfrm>
            <a:off x="826936" y="1625600"/>
            <a:ext cx="4111625" cy="3082925"/>
          </a:xfrm>
        </p:spPr>
      </p:pic>
      <p:pic>
        <p:nvPicPr>
          <p:cNvPr id="5" name="Picture 4">
            <a:extLst>
              <a:ext uri="{FF2B5EF4-FFF2-40B4-BE49-F238E27FC236}">
                <a16:creationId xmlns:a16="http://schemas.microsoft.com/office/drawing/2014/main" id="{1082D41D-ACA9-9ACF-F215-51080EC85A33}"/>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l="6094" r="6094"/>
          <a:stretch/>
        </p:blipFill>
        <p:spPr>
          <a:xfrm>
            <a:off x="6956643" y="1625600"/>
            <a:ext cx="4025584" cy="3029056"/>
          </a:xfrm>
          <a:prstGeom prst="rect">
            <a:avLst/>
          </a:prstGeom>
        </p:spPr>
      </p:pic>
    </p:spTree>
    <p:extLst>
      <p:ext uri="{BB962C8B-B14F-4D97-AF65-F5344CB8AC3E}">
        <p14:creationId xmlns:p14="http://schemas.microsoft.com/office/powerpoint/2010/main" val="738971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6D24E-9C5E-4BC5-9D38-2E42616CCE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2AD8FC-189C-82E3-CCF0-9EA0436337E9}"/>
              </a:ext>
            </a:extLst>
          </p:cNvPr>
          <p:cNvSpPr>
            <a:spLocks noGrp="1"/>
          </p:cNvSpPr>
          <p:nvPr>
            <p:ph type="title"/>
          </p:nvPr>
        </p:nvSpPr>
        <p:spPr/>
        <p:txBody>
          <a:bodyPr/>
          <a:lstStyle/>
          <a:p>
            <a:r>
              <a:rPr lang="en-US" dirty="0"/>
              <a:t>Time to Mix It Up</a:t>
            </a:r>
          </a:p>
        </p:txBody>
      </p:sp>
      <p:pic>
        <p:nvPicPr>
          <p:cNvPr id="8" name="mixing short" descr="Mix it up video">
            <a:hlinkClick r:id="" action="ppaction://media"/>
            <a:extLst>
              <a:ext uri="{FF2B5EF4-FFF2-40B4-BE49-F238E27FC236}">
                <a16:creationId xmlns:a16="http://schemas.microsoft.com/office/drawing/2014/main" id="{B769B0AA-9478-8D15-950D-6098C7D8D39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349265" y="1625961"/>
            <a:ext cx="5493470" cy="4120103"/>
          </a:xfrm>
          <a:prstGeom prst="rect">
            <a:avLst/>
          </a:prstGeom>
        </p:spPr>
      </p:pic>
    </p:spTree>
    <p:extLst>
      <p:ext uri="{BB962C8B-B14F-4D97-AF65-F5344CB8AC3E}">
        <p14:creationId xmlns:p14="http://schemas.microsoft.com/office/powerpoint/2010/main" val="2055797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02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fullScrn="1">
              <p:cMediaNode vol="80000">
                <p:cTn id="12" fill="hold" display="0">
                  <p:stCondLst>
                    <p:cond delay="indefinite"/>
                  </p:stCondLst>
                </p:cTn>
                <p:tgtEl>
                  <p:spTgt spid="8"/>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A9781-901A-C27C-8EB2-3C155C038C6C}"/>
              </a:ext>
            </a:extLst>
          </p:cNvPr>
          <p:cNvSpPr>
            <a:spLocks noGrp="1"/>
          </p:cNvSpPr>
          <p:nvPr>
            <p:ph type="title"/>
          </p:nvPr>
        </p:nvSpPr>
        <p:spPr/>
        <p:txBody>
          <a:bodyPr anchor="b">
            <a:normAutofit/>
          </a:bodyPr>
          <a:lstStyle/>
          <a:p>
            <a:r>
              <a:rPr lang="en-US" sz="800" dirty="0"/>
              <a:t>And Justice for All - English</a:t>
            </a:r>
          </a:p>
        </p:txBody>
      </p:sp>
    </p:spTree>
    <p:extLst>
      <p:ext uri="{BB962C8B-B14F-4D97-AF65-F5344CB8AC3E}">
        <p14:creationId xmlns:p14="http://schemas.microsoft.com/office/powerpoint/2010/main" val="2252790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B0E3A-F943-6394-6E10-8C7E5298C92B}"/>
              </a:ext>
            </a:extLst>
          </p:cNvPr>
          <p:cNvSpPr>
            <a:spLocks noGrp="1"/>
          </p:cNvSpPr>
          <p:nvPr>
            <p:ph type="title"/>
          </p:nvPr>
        </p:nvSpPr>
        <p:spPr/>
        <p:txBody>
          <a:bodyPr/>
          <a:lstStyle/>
          <a:p>
            <a:r>
              <a:rPr lang="en-US" dirty="0"/>
              <a:t>Lesson 3 Review</a:t>
            </a:r>
          </a:p>
        </p:txBody>
      </p:sp>
      <p:pic>
        <p:nvPicPr>
          <p:cNvPr id="4" name="Content Placeholder 8" descr="cow eating grass">
            <a:extLst>
              <a:ext uri="{FF2B5EF4-FFF2-40B4-BE49-F238E27FC236}">
                <a16:creationId xmlns:a16="http://schemas.microsoft.com/office/drawing/2014/main" id="{34F2DE43-770E-1417-D2B1-EEDEA3984E82}"/>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580571" y="1651454"/>
            <a:ext cx="3672115" cy="2451997"/>
          </a:xfrm>
        </p:spPr>
      </p:pic>
      <p:pic>
        <p:nvPicPr>
          <p:cNvPr id="5" name="Content Placeholder 8" descr="cow drinking water from tank">
            <a:extLst>
              <a:ext uri="{FF2B5EF4-FFF2-40B4-BE49-F238E27FC236}">
                <a16:creationId xmlns:a16="http://schemas.microsoft.com/office/drawing/2014/main" id="{F26DDDB5-BDB9-B960-70D2-08C36EDD2A67}"/>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2438400" y="3355226"/>
            <a:ext cx="3672115" cy="2447144"/>
          </a:xfrm>
          <a:prstGeom prst="rect">
            <a:avLst/>
          </a:prstGeom>
        </p:spPr>
      </p:pic>
      <p:pic>
        <p:nvPicPr>
          <p:cNvPr id="6" name="Content Placeholder 8" descr="barns on a farm">
            <a:extLst>
              <a:ext uri="{FF2B5EF4-FFF2-40B4-BE49-F238E27FC236}">
                <a16:creationId xmlns:a16="http://schemas.microsoft.com/office/drawing/2014/main" id="{12BA0CE9-4A4F-FE90-4843-4A1672684DE5}"/>
              </a:ext>
            </a:extLst>
          </p:cNvPr>
          <p:cNvPicPr>
            <a:picLocks noChangeAspect="1"/>
          </p:cNvPicPr>
          <p:nvPr/>
        </p:nvPicPr>
        <p:blipFill>
          <a:blip r:embed="rId5" cstate="print">
            <a:extLst>
              <a:ext uri="{28A0092B-C50C-407E-A947-70E740481C1C}">
                <a14:useLocalDpi xmlns:a14="http://schemas.microsoft.com/office/drawing/2010/main"/>
              </a:ext>
            </a:extLst>
          </a:blip>
          <a:srcRect l="-1" t="13112" r="-1" b="40232"/>
          <a:stretch/>
        </p:blipFill>
        <p:spPr>
          <a:xfrm>
            <a:off x="6240238" y="1596571"/>
            <a:ext cx="3484333" cy="2438400"/>
          </a:xfrm>
          <a:prstGeom prst="rect">
            <a:avLst/>
          </a:prstGeom>
        </p:spPr>
      </p:pic>
      <p:pic>
        <p:nvPicPr>
          <p:cNvPr id="7" name="Content Placeholder 8" descr="milking parlor">
            <a:extLst>
              <a:ext uri="{FF2B5EF4-FFF2-40B4-BE49-F238E27FC236}">
                <a16:creationId xmlns:a16="http://schemas.microsoft.com/office/drawing/2014/main" id="{946C201A-CB50-1061-3219-D19210A85D42}"/>
              </a:ext>
            </a:extLst>
          </p:cNvPr>
          <p:cNvPicPr>
            <a:picLocks noChangeAspect="1"/>
          </p:cNvPicPr>
          <p:nvPr/>
        </p:nvPicPr>
        <p:blipFill>
          <a:blip r:embed="rId6" cstate="print">
            <a:extLst>
              <a:ext uri="{28A0092B-C50C-407E-A947-70E740481C1C}">
                <a14:useLocalDpi xmlns:a14="http://schemas.microsoft.com/office/drawing/2010/main"/>
              </a:ext>
            </a:extLst>
          </a:blip>
          <a:srcRect/>
          <a:stretch/>
        </p:blipFill>
        <p:spPr>
          <a:xfrm>
            <a:off x="8182429" y="3354985"/>
            <a:ext cx="3672115" cy="2447627"/>
          </a:xfrm>
          <a:prstGeom prst="rect">
            <a:avLst/>
          </a:prstGeom>
        </p:spPr>
      </p:pic>
    </p:spTree>
    <p:extLst>
      <p:ext uri="{BB962C8B-B14F-4D97-AF65-F5344CB8AC3E}">
        <p14:creationId xmlns:p14="http://schemas.microsoft.com/office/powerpoint/2010/main" val="4074330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AC81D-39E6-2C88-5388-70A087E56E52}"/>
              </a:ext>
            </a:extLst>
          </p:cNvPr>
          <p:cNvSpPr>
            <a:spLocks noGrp="1"/>
          </p:cNvSpPr>
          <p:nvPr>
            <p:ph type="title" idx="4294967295"/>
          </p:nvPr>
        </p:nvSpPr>
        <p:spPr>
          <a:xfrm>
            <a:off x="59635" y="-807693"/>
            <a:ext cx="10515600" cy="750888"/>
          </a:xfrm>
        </p:spPr>
        <p:txBody>
          <a:bodyPr/>
          <a:lstStyle/>
          <a:p>
            <a:r>
              <a:rPr lang="en-US" dirty="0"/>
              <a:t>What does the cow eat</a:t>
            </a:r>
          </a:p>
        </p:txBody>
      </p:sp>
      <p:pic>
        <p:nvPicPr>
          <p:cNvPr id="5" name="Online Media 4" descr="Adopt-A-Cow: Lesson 4 - What's for Lunch?">
            <a:hlinkClick r:id="" action="ppaction://media"/>
            <a:extLst>
              <a:ext uri="{FF2B5EF4-FFF2-40B4-BE49-F238E27FC236}">
                <a16:creationId xmlns:a16="http://schemas.microsoft.com/office/drawing/2014/main" id="{4D49A54D-0958-1EC6-5E97-4CB3AAED9D50}"/>
              </a:ext>
            </a:extLst>
          </p:cNvPr>
          <p:cNvPicPr>
            <a:picLocks noGrp="1" noRot="1" noChangeAspect="1"/>
          </p:cNvPicPr>
          <p:nvPr>
            <p:ph sz="half" idx="4294967295"/>
            <a:videoFile r:link="rId1"/>
          </p:nvPr>
        </p:nvPicPr>
        <p:blipFill>
          <a:blip r:embed="rId4"/>
          <a:stretch>
            <a:fillRect/>
          </a:stretch>
        </p:blipFill>
        <p:spPr>
          <a:xfrm>
            <a:off x="-3865" y="-482"/>
            <a:ext cx="12195865" cy="6891122"/>
          </a:xfrm>
          <a:prstGeom prst="rect">
            <a:avLst/>
          </a:prstGeom>
        </p:spPr>
      </p:pic>
    </p:spTree>
    <p:extLst>
      <p:ext uri="{BB962C8B-B14F-4D97-AF65-F5344CB8AC3E}">
        <p14:creationId xmlns:p14="http://schemas.microsoft.com/office/powerpoint/2010/main" val="317481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nchor="ctr"/>
          <a:lstStyle/>
          <a:p>
            <a:r>
              <a:rPr lang="en-US" dirty="0"/>
              <a:t>Balanced Diets</a:t>
            </a:r>
          </a:p>
        </p:txBody>
      </p:sp>
      <p:pic>
        <p:nvPicPr>
          <p:cNvPr id="7" name="Content Placeholder 6" descr="vegetables">
            <a:extLst>
              <a:ext uri="{FF2B5EF4-FFF2-40B4-BE49-F238E27FC236}">
                <a16:creationId xmlns:a16="http://schemas.microsoft.com/office/drawing/2014/main" id="{1539CE66-B3DC-7ED9-4A29-BD33E2361461}"/>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rcRect l="-4583" t="10921" r="-5924" b="7360"/>
          <a:stretch/>
        </p:blipFill>
        <p:spPr>
          <a:xfrm>
            <a:off x="608254" y="1643449"/>
            <a:ext cx="3494189" cy="1893082"/>
          </a:xfrm>
        </p:spPr>
      </p:pic>
      <p:pic>
        <p:nvPicPr>
          <p:cNvPr id="8" name="Content Placeholder 6" descr="meats">
            <a:extLst>
              <a:ext uri="{FF2B5EF4-FFF2-40B4-BE49-F238E27FC236}">
                <a16:creationId xmlns:a16="http://schemas.microsoft.com/office/drawing/2014/main" id="{735D6665-7FE2-A2D8-F640-759783C745C0}"/>
              </a:ext>
            </a:extLst>
          </p:cNvPr>
          <p:cNvPicPr>
            <a:picLocks noChangeAspect="1"/>
          </p:cNvPicPr>
          <p:nvPr/>
        </p:nvPicPr>
        <p:blipFill>
          <a:blip r:embed="rId5" cstate="print">
            <a:extLst>
              <a:ext uri="{28A0092B-C50C-407E-A947-70E740481C1C}">
                <a14:useLocalDpi xmlns:a14="http://schemas.microsoft.com/office/drawing/2010/main"/>
              </a:ext>
            </a:extLst>
          </a:blip>
          <a:srcRect l="-9886" t="-438" r="-10191" b="-133"/>
          <a:stretch/>
        </p:blipFill>
        <p:spPr>
          <a:xfrm>
            <a:off x="608254" y="3855309"/>
            <a:ext cx="3494189" cy="1893082"/>
          </a:xfrm>
          <a:prstGeom prst="rect">
            <a:avLst/>
          </a:prstGeom>
        </p:spPr>
      </p:pic>
      <p:pic>
        <p:nvPicPr>
          <p:cNvPr id="9" name="Content Placeholder 6" descr="breads">
            <a:extLst>
              <a:ext uri="{FF2B5EF4-FFF2-40B4-BE49-F238E27FC236}">
                <a16:creationId xmlns:a16="http://schemas.microsoft.com/office/drawing/2014/main" id="{3E2DA86A-7F16-5E3A-D3A4-4F4F84456464}"/>
              </a:ext>
            </a:extLst>
          </p:cNvPr>
          <p:cNvPicPr>
            <a:picLocks noChangeAspect="1"/>
          </p:cNvPicPr>
          <p:nvPr/>
        </p:nvPicPr>
        <p:blipFill>
          <a:blip r:embed="rId6" cstate="print">
            <a:extLst>
              <a:ext uri="{28A0092B-C50C-407E-A947-70E740481C1C}">
                <a14:useLocalDpi xmlns:a14="http://schemas.microsoft.com/office/drawing/2010/main"/>
              </a:ext>
            </a:extLst>
          </a:blip>
          <a:srcRect t="7600" b="7600"/>
          <a:stretch/>
        </p:blipFill>
        <p:spPr>
          <a:xfrm>
            <a:off x="4419600" y="2482459"/>
            <a:ext cx="3494189" cy="1893082"/>
          </a:xfrm>
          <a:prstGeom prst="rect">
            <a:avLst/>
          </a:prstGeom>
        </p:spPr>
      </p:pic>
      <p:pic>
        <p:nvPicPr>
          <p:cNvPr id="11" name="Content Placeholder 6" descr="Fruits">
            <a:extLst>
              <a:ext uri="{FF2B5EF4-FFF2-40B4-BE49-F238E27FC236}">
                <a16:creationId xmlns:a16="http://schemas.microsoft.com/office/drawing/2014/main" id="{0CE66DA1-B617-1941-681E-35A57E2A8DB9}"/>
              </a:ext>
            </a:extLst>
          </p:cNvPr>
          <p:cNvPicPr>
            <a:picLocks noChangeAspect="1"/>
          </p:cNvPicPr>
          <p:nvPr/>
        </p:nvPicPr>
        <p:blipFill>
          <a:blip r:embed="rId7">
            <a:extLst>
              <a:ext uri="{96DAC541-7B7A-43D3-8B79-37D633B846F1}">
                <asvg:svgBlip xmlns:asvg="http://schemas.microsoft.com/office/drawing/2016/SVG/main" r:embed="rId8"/>
              </a:ext>
            </a:extLst>
          </a:blip>
          <a:srcRect l="-15741" t="-468" r="-15173" b="98"/>
          <a:stretch/>
        </p:blipFill>
        <p:spPr>
          <a:xfrm>
            <a:off x="8229600" y="1643449"/>
            <a:ext cx="3494189" cy="1893082"/>
          </a:xfrm>
          <a:prstGeom prst="rect">
            <a:avLst/>
          </a:prstGeom>
        </p:spPr>
      </p:pic>
      <p:pic>
        <p:nvPicPr>
          <p:cNvPr id="12" name="Content Placeholder 6" descr="dairy products">
            <a:extLst>
              <a:ext uri="{FF2B5EF4-FFF2-40B4-BE49-F238E27FC236}">
                <a16:creationId xmlns:a16="http://schemas.microsoft.com/office/drawing/2014/main" id="{FFFCCCE6-D3FC-5861-C6A3-296830D91EC3}"/>
              </a:ext>
            </a:extLst>
          </p:cNvPr>
          <p:cNvPicPr>
            <a:picLocks noChangeAspect="1"/>
          </p:cNvPicPr>
          <p:nvPr/>
        </p:nvPicPr>
        <p:blipFill>
          <a:blip r:embed="rId9" cstate="print">
            <a:extLst>
              <a:ext uri="{28A0092B-C50C-407E-A947-70E740481C1C}">
                <a14:useLocalDpi xmlns:a14="http://schemas.microsoft.com/office/drawing/2010/main"/>
              </a:ext>
            </a:extLst>
          </a:blip>
          <a:srcRect l="-9705" t="7" r="-9610" b="103"/>
          <a:stretch/>
        </p:blipFill>
        <p:spPr>
          <a:xfrm>
            <a:off x="8229600" y="3855309"/>
            <a:ext cx="3494189" cy="1893082"/>
          </a:xfrm>
          <a:prstGeom prst="rect">
            <a:avLst/>
          </a:prstGeom>
        </p:spPr>
      </p:pic>
    </p:spTree>
    <p:extLst>
      <p:ext uri="{BB962C8B-B14F-4D97-AF65-F5344CB8AC3E}">
        <p14:creationId xmlns:p14="http://schemas.microsoft.com/office/powerpoint/2010/main" val="40934674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252ADD-B5FD-3D22-BBB5-8C6D285C72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CAA832-BBA9-32A1-F795-D36C71CFEC72}"/>
              </a:ext>
            </a:extLst>
          </p:cNvPr>
          <p:cNvSpPr>
            <a:spLocks noGrp="1"/>
          </p:cNvSpPr>
          <p:nvPr>
            <p:ph type="title"/>
          </p:nvPr>
        </p:nvSpPr>
        <p:spPr/>
        <p:txBody>
          <a:bodyPr anchor="ctr"/>
          <a:lstStyle/>
          <a:p>
            <a:r>
              <a:rPr lang="en-US" dirty="0"/>
              <a:t>Cow vs. Human</a:t>
            </a:r>
          </a:p>
        </p:txBody>
      </p:sp>
      <p:pic>
        <p:nvPicPr>
          <p:cNvPr id="8" name="Content Placeholder 7" descr="corn">
            <a:extLst>
              <a:ext uri="{FF2B5EF4-FFF2-40B4-BE49-F238E27FC236}">
                <a16:creationId xmlns:a16="http://schemas.microsoft.com/office/drawing/2014/main" id="{EB58113B-A68B-6255-BEC8-8AA1BF522863}"/>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1943641" y="1511719"/>
            <a:ext cx="2751925" cy="2714292"/>
          </a:xfrm>
        </p:spPr>
      </p:pic>
      <p:pic>
        <p:nvPicPr>
          <p:cNvPr id="9" name="Content Placeholder 7" descr="potato">
            <a:extLst>
              <a:ext uri="{FF2B5EF4-FFF2-40B4-BE49-F238E27FC236}">
                <a16:creationId xmlns:a16="http://schemas.microsoft.com/office/drawing/2014/main" id="{CCD2C97B-0C1D-F573-A6A3-0976D7E505D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202454" y="3793524"/>
            <a:ext cx="3119953" cy="1888392"/>
          </a:xfrm>
          <a:prstGeom prst="rect">
            <a:avLst/>
          </a:prstGeom>
        </p:spPr>
      </p:pic>
      <p:pic>
        <p:nvPicPr>
          <p:cNvPr id="10" name="Content Placeholder 7" descr="orange">
            <a:extLst>
              <a:ext uri="{FF2B5EF4-FFF2-40B4-BE49-F238E27FC236}">
                <a16:creationId xmlns:a16="http://schemas.microsoft.com/office/drawing/2014/main" id="{5432C7CC-A7C6-9291-9777-FAF51490EAEC}"/>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253417" y="1573388"/>
            <a:ext cx="2842054" cy="1605534"/>
          </a:xfrm>
          <a:prstGeom prst="rect">
            <a:avLst/>
          </a:prstGeom>
        </p:spPr>
      </p:pic>
      <p:pic>
        <p:nvPicPr>
          <p:cNvPr id="11" name="Content Placeholder 7" descr="pumpkins">
            <a:extLst>
              <a:ext uri="{FF2B5EF4-FFF2-40B4-BE49-F238E27FC236}">
                <a16:creationId xmlns:a16="http://schemas.microsoft.com/office/drawing/2014/main" id="{7AD2B105-BEDD-207E-656A-482C3068AF6E}"/>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6731342" y="3212756"/>
            <a:ext cx="4179675" cy="2954256"/>
          </a:xfrm>
          <a:prstGeom prst="rect">
            <a:avLst/>
          </a:prstGeom>
        </p:spPr>
      </p:pic>
    </p:spTree>
    <p:extLst>
      <p:ext uri="{BB962C8B-B14F-4D97-AF65-F5344CB8AC3E}">
        <p14:creationId xmlns:p14="http://schemas.microsoft.com/office/powerpoint/2010/main" val="26580923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A06D19-B5AC-80F3-33F8-9C7578A0FE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511DE1-DBF3-7BDB-7D4A-62CA5E8D0305}"/>
              </a:ext>
            </a:extLst>
          </p:cNvPr>
          <p:cNvSpPr>
            <a:spLocks noGrp="1"/>
          </p:cNvSpPr>
          <p:nvPr>
            <p:ph type="title"/>
          </p:nvPr>
        </p:nvSpPr>
        <p:spPr/>
        <p:txBody>
          <a:bodyPr anchor="ctr"/>
          <a:lstStyle/>
          <a:p>
            <a:r>
              <a:rPr lang="en-US" dirty="0"/>
              <a:t>Cow vs. Human </a:t>
            </a:r>
          </a:p>
        </p:txBody>
      </p:sp>
      <p:pic>
        <p:nvPicPr>
          <p:cNvPr id="9" name="Content Placeholder 8" descr="steak">
            <a:extLst>
              <a:ext uri="{FF2B5EF4-FFF2-40B4-BE49-F238E27FC236}">
                <a16:creationId xmlns:a16="http://schemas.microsoft.com/office/drawing/2014/main" id="{50DB0881-39D6-0B60-DA44-F011C8F3F084}"/>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1735609" y="1925380"/>
            <a:ext cx="3086100" cy="1181100"/>
          </a:xfrm>
        </p:spPr>
      </p:pic>
      <p:pic>
        <p:nvPicPr>
          <p:cNvPr id="11" name="Picture 10" descr="hamburger">
            <a:extLst>
              <a:ext uri="{FF2B5EF4-FFF2-40B4-BE49-F238E27FC236}">
                <a16:creationId xmlns:a16="http://schemas.microsoft.com/office/drawing/2014/main" id="{B8E876B8-FC02-C9CB-2B8F-3C30187273C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872112" y="1527261"/>
            <a:ext cx="1976223" cy="1718023"/>
          </a:xfrm>
          <a:prstGeom prst="rect">
            <a:avLst/>
          </a:prstGeom>
        </p:spPr>
      </p:pic>
      <p:pic>
        <p:nvPicPr>
          <p:cNvPr id="13" name="Picture 12" descr="grass">
            <a:extLst>
              <a:ext uri="{FF2B5EF4-FFF2-40B4-BE49-F238E27FC236}">
                <a16:creationId xmlns:a16="http://schemas.microsoft.com/office/drawing/2014/main" id="{5F8F374B-0A1D-965E-1839-FE85A0C7B35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941727" y="3034412"/>
            <a:ext cx="8308545" cy="2793042"/>
          </a:xfrm>
          <a:prstGeom prst="rect">
            <a:avLst/>
          </a:prstGeom>
        </p:spPr>
      </p:pic>
    </p:spTree>
    <p:extLst>
      <p:ext uri="{BB962C8B-B14F-4D97-AF65-F5344CB8AC3E}">
        <p14:creationId xmlns:p14="http://schemas.microsoft.com/office/powerpoint/2010/main" val="1720050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BA4330-CEFA-A90E-AE5A-AF4925F9ADA3}"/>
              </a:ext>
            </a:extLst>
          </p:cNvPr>
          <p:cNvSpPr>
            <a:spLocks noGrp="1"/>
          </p:cNvSpPr>
          <p:nvPr>
            <p:ph type="title" idx="4294967295"/>
          </p:nvPr>
        </p:nvSpPr>
        <p:spPr>
          <a:xfrm>
            <a:off x="0" y="-827571"/>
            <a:ext cx="11283950" cy="771525"/>
          </a:xfrm>
        </p:spPr>
        <p:txBody>
          <a:bodyPr>
            <a:normAutofit fontScale="90000"/>
          </a:bodyPr>
          <a:lstStyle/>
          <a:p>
            <a:r>
              <a:rPr lang="en-US" dirty="0"/>
              <a:t>Let’s learn more about a cow’s special stomach</a:t>
            </a:r>
          </a:p>
        </p:txBody>
      </p:sp>
      <p:pic>
        <p:nvPicPr>
          <p:cNvPr id="6" name="Online Media 5" descr="Adopt-A-Cow: Lesson 4 - Cow Stomach">
            <a:hlinkClick r:id="" action="ppaction://media"/>
            <a:extLst>
              <a:ext uri="{FF2B5EF4-FFF2-40B4-BE49-F238E27FC236}">
                <a16:creationId xmlns:a16="http://schemas.microsoft.com/office/drawing/2014/main" id="{F47BE8D1-D840-1DA1-D9F9-BE2F08B261C5}"/>
              </a:ext>
            </a:extLst>
          </p:cNvPr>
          <p:cNvPicPr>
            <a:picLocks noGrp="1" noRot="1" noChangeAspect="1"/>
          </p:cNvPicPr>
          <p:nvPr>
            <p:ph sz="half" idx="4294967295"/>
            <a:videoFile r:link="rId1"/>
          </p:nvPr>
        </p:nvPicPr>
        <p:blipFill>
          <a:blip r:embed="rId3"/>
          <a:stretch>
            <a:fillRect/>
          </a:stretch>
        </p:blipFill>
        <p:spPr>
          <a:xfrm>
            <a:off x="0" y="0"/>
            <a:ext cx="12192000" cy="6888985"/>
          </a:xfrm>
          <a:prstGeom prst="rect">
            <a:avLst/>
          </a:prstGeom>
        </p:spPr>
      </p:pic>
    </p:spTree>
    <p:extLst>
      <p:ext uri="{BB962C8B-B14F-4D97-AF65-F5344CB8AC3E}">
        <p14:creationId xmlns:p14="http://schemas.microsoft.com/office/powerpoint/2010/main" val="1218492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dirty="0"/>
              <a:t>Creating Our Cow’s Total Mixed Ration</a:t>
            </a:r>
          </a:p>
        </p:txBody>
      </p:sp>
      <p:pic>
        <p:nvPicPr>
          <p:cNvPr id="5" name="Content Placeholder 4" descr="corn">
            <a:extLst>
              <a:ext uri="{FF2B5EF4-FFF2-40B4-BE49-F238E27FC236}">
                <a16:creationId xmlns:a16="http://schemas.microsoft.com/office/drawing/2014/main" id="{5456B4BA-E35C-4507-3AD9-1C4DF1C8AB80}"/>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6218824" y="1547599"/>
            <a:ext cx="2789252" cy="2091939"/>
          </a:xfrm>
        </p:spPr>
      </p:pic>
      <p:pic>
        <p:nvPicPr>
          <p:cNvPr id="8" name="Picture 7" descr="hay bale">
            <a:extLst>
              <a:ext uri="{FF2B5EF4-FFF2-40B4-BE49-F238E27FC236}">
                <a16:creationId xmlns:a16="http://schemas.microsoft.com/office/drawing/2014/main" id="{A8431BE0-4BF0-5D75-001E-864C26719D5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0013" y="1964724"/>
            <a:ext cx="5455508" cy="3637005"/>
          </a:xfrm>
          <a:prstGeom prst="rect">
            <a:avLst/>
          </a:prstGeom>
        </p:spPr>
      </p:pic>
      <p:pic>
        <p:nvPicPr>
          <p:cNvPr id="6" name="Content Placeholder 4" descr="grain">
            <a:extLst>
              <a:ext uri="{FF2B5EF4-FFF2-40B4-BE49-F238E27FC236}">
                <a16:creationId xmlns:a16="http://schemas.microsoft.com/office/drawing/2014/main" id="{01AA9215-8905-D93F-606D-2E7E2139C151}"/>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8561174" y="3681144"/>
            <a:ext cx="3135242" cy="2090161"/>
          </a:xfrm>
          <a:prstGeom prst="rect">
            <a:avLst/>
          </a:prstGeom>
        </p:spPr>
      </p:pic>
    </p:spTree>
    <p:extLst>
      <p:ext uri="{BB962C8B-B14F-4D97-AF65-F5344CB8AC3E}">
        <p14:creationId xmlns:p14="http://schemas.microsoft.com/office/powerpoint/2010/main" val="37805759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6D131C-CB81-A678-C560-0184F5C740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60D2B9-5954-4DF4-8652-8FFCF7113E89}"/>
              </a:ext>
            </a:extLst>
          </p:cNvPr>
          <p:cNvSpPr>
            <a:spLocks noGrp="1"/>
          </p:cNvSpPr>
          <p:nvPr>
            <p:ph type="title"/>
          </p:nvPr>
        </p:nvSpPr>
        <p:spPr/>
        <p:txBody>
          <a:bodyPr/>
          <a:lstStyle/>
          <a:p>
            <a:r>
              <a:rPr lang="en-US" dirty="0"/>
              <a:t>Carbohydrate (Starch/Sugar)</a:t>
            </a:r>
          </a:p>
        </p:txBody>
      </p:sp>
      <p:sp>
        <p:nvSpPr>
          <p:cNvPr id="3" name="Content Placeholder 2">
            <a:extLst>
              <a:ext uri="{FF2B5EF4-FFF2-40B4-BE49-F238E27FC236}">
                <a16:creationId xmlns:a16="http://schemas.microsoft.com/office/drawing/2014/main" id="{90CBC5FA-34FC-C2C1-AB08-BFD2FEC9A646}"/>
              </a:ext>
            </a:extLst>
          </p:cNvPr>
          <p:cNvSpPr>
            <a:spLocks noGrp="1"/>
          </p:cNvSpPr>
          <p:nvPr>
            <p:ph idx="1"/>
          </p:nvPr>
        </p:nvSpPr>
        <p:spPr>
          <a:xfrm>
            <a:off x="383059" y="4510216"/>
            <a:ext cx="5436973" cy="1180462"/>
          </a:xfrm>
        </p:spPr>
        <p:txBody>
          <a:bodyPr numCol="1">
            <a:noAutofit/>
          </a:bodyPr>
          <a:lstStyle/>
          <a:p>
            <a:pPr marL="0" indent="0">
              <a:lnSpc>
                <a:spcPct val="100000"/>
              </a:lnSpc>
              <a:spcBef>
                <a:spcPts val="400"/>
              </a:spcBef>
              <a:buNone/>
            </a:pPr>
            <a:r>
              <a:rPr lang="en-US" sz="2400" b="1" dirty="0">
                <a:latin typeface="Arial" panose="020B0604020202020204" pitchFamily="34" charset="0"/>
                <a:cs typeface="Arial" panose="020B0604020202020204" pitchFamily="34" charset="0"/>
              </a:rPr>
              <a:t>Role it plays in diet: </a:t>
            </a:r>
            <a:r>
              <a:rPr lang="en-US" sz="2400" dirty="0">
                <a:latin typeface="Arial" panose="020B0604020202020204" pitchFamily="34" charset="0"/>
                <a:cs typeface="Arial" panose="020B0604020202020204" pitchFamily="34" charset="0"/>
              </a:rPr>
              <a:t>Starch and sugars that are used as the main source of </a:t>
            </a:r>
            <a:r>
              <a:rPr lang="en-US" sz="2400" b="1" dirty="0">
                <a:solidFill>
                  <a:srgbClr val="0033A0"/>
                </a:solidFill>
                <a:latin typeface="Arial" panose="020B0604020202020204" pitchFamily="34" charset="0"/>
                <a:cs typeface="Arial" panose="020B0604020202020204" pitchFamily="34" charset="0"/>
              </a:rPr>
              <a:t>energy</a:t>
            </a:r>
            <a:r>
              <a:rPr lang="en-US" sz="2400" dirty="0">
                <a:latin typeface="Arial" panose="020B0604020202020204" pitchFamily="34" charset="0"/>
                <a:cs typeface="Arial" panose="020B0604020202020204" pitchFamily="34" charset="0"/>
              </a:rPr>
              <a:t>.</a:t>
            </a:r>
          </a:p>
        </p:txBody>
      </p:sp>
      <p:pic>
        <p:nvPicPr>
          <p:cNvPr id="7" name="Content Placeholder 6" descr="hay bales in a field">
            <a:extLst>
              <a:ext uri="{FF2B5EF4-FFF2-40B4-BE49-F238E27FC236}">
                <a16:creationId xmlns:a16="http://schemas.microsoft.com/office/drawing/2014/main" id="{CFD5E704-AB23-9E7B-0686-28E51AADA1D5}"/>
              </a:ext>
            </a:extLst>
          </p:cNvPr>
          <p:cNvPicPr>
            <a:picLocks noGrp="1" noChangeAspect="1"/>
          </p:cNvPicPr>
          <p:nvPr>
            <p:ph sz="half" idx="4294967295"/>
          </p:nvPr>
        </p:nvPicPr>
        <p:blipFill>
          <a:blip r:embed="rId3" cstate="print">
            <a:extLst>
              <a:ext uri="{28A0092B-C50C-407E-A947-70E740481C1C}">
                <a14:useLocalDpi xmlns:a14="http://schemas.microsoft.com/office/drawing/2010/main"/>
              </a:ext>
            </a:extLst>
          </a:blip>
          <a:stretch>
            <a:fillRect/>
          </a:stretch>
        </p:blipFill>
        <p:spPr>
          <a:xfrm>
            <a:off x="2313830" y="1676400"/>
            <a:ext cx="3448050" cy="2586038"/>
          </a:xfrm>
        </p:spPr>
      </p:pic>
      <p:pic>
        <p:nvPicPr>
          <p:cNvPr id="5" name="Picture 4" descr="pasta">
            <a:extLst>
              <a:ext uri="{FF2B5EF4-FFF2-40B4-BE49-F238E27FC236}">
                <a16:creationId xmlns:a16="http://schemas.microsoft.com/office/drawing/2014/main" id="{2A0A5DEB-84BA-90A3-2E3F-7083B5314763}"/>
              </a:ext>
            </a:extLst>
          </p:cNvPr>
          <p:cNvPicPr>
            <a:picLocks noChangeAspect="1"/>
          </p:cNvPicPr>
          <p:nvPr/>
        </p:nvPicPr>
        <p:blipFill>
          <a:blip r:embed="rId4" cstate="print">
            <a:extLst>
              <a:ext uri="{28A0092B-C50C-407E-A947-70E740481C1C}">
                <a14:useLocalDpi xmlns:a14="http://schemas.microsoft.com/office/drawing/2010/main"/>
              </a:ext>
            </a:extLst>
          </a:blip>
          <a:srcRect t="7977" r="534" b="7645"/>
          <a:stretch/>
        </p:blipFill>
        <p:spPr>
          <a:xfrm>
            <a:off x="6096000" y="2008786"/>
            <a:ext cx="2775227" cy="1568495"/>
          </a:xfrm>
          <a:prstGeom prst="rect">
            <a:avLst/>
          </a:prstGeom>
        </p:spPr>
      </p:pic>
      <p:pic>
        <p:nvPicPr>
          <p:cNvPr id="8" name="Content Placeholder 6" descr="tractor harvesting corn">
            <a:extLst>
              <a:ext uri="{FF2B5EF4-FFF2-40B4-BE49-F238E27FC236}">
                <a16:creationId xmlns:a16="http://schemas.microsoft.com/office/drawing/2014/main" id="{34BB638B-F5EA-24C5-3259-A9788FD27099}"/>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457699" y="1645507"/>
            <a:ext cx="1717090" cy="2611958"/>
          </a:xfrm>
          <a:prstGeom prst="rect">
            <a:avLst/>
          </a:prstGeom>
        </p:spPr>
      </p:pic>
      <p:pic>
        <p:nvPicPr>
          <p:cNvPr id="9" name="Picture 8" descr="potatoes">
            <a:extLst>
              <a:ext uri="{FF2B5EF4-FFF2-40B4-BE49-F238E27FC236}">
                <a16:creationId xmlns:a16="http://schemas.microsoft.com/office/drawing/2014/main" id="{7877FD34-1616-5B0B-F950-EDCF98526A34}"/>
              </a:ext>
            </a:extLst>
          </p:cNvPr>
          <p:cNvPicPr>
            <a:picLocks noChangeAspect="1"/>
          </p:cNvPicPr>
          <p:nvPr/>
        </p:nvPicPr>
        <p:blipFill>
          <a:blip r:embed="rId6" cstate="print">
            <a:extLst>
              <a:ext uri="{28A0092B-C50C-407E-A947-70E740481C1C}">
                <a14:useLocalDpi xmlns:a14="http://schemas.microsoft.com/office/drawing/2010/main"/>
              </a:ext>
            </a:extLst>
          </a:blip>
          <a:srcRect l="148" t="7601" b="7748"/>
          <a:stretch/>
        </p:blipFill>
        <p:spPr>
          <a:xfrm>
            <a:off x="9036908" y="2014152"/>
            <a:ext cx="2775227" cy="1568495"/>
          </a:xfrm>
          <a:prstGeom prst="rect">
            <a:avLst/>
          </a:prstGeom>
        </p:spPr>
      </p:pic>
      <p:pic>
        <p:nvPicPr>
          <p:cNvPr id="10" name="Picture 9" descr="bananas">
            <a:extLst>
              <a:ext uri="{FF2B5EF4-FFF2-40B4-BE49-F238E27FC236}">
                <a16:creationId xmlns:a16="http://schemas.microsoft.com/office/drawing/2014/main" id="{3D0D43B5-23C1-182B-0CD5-B77F77E056DC}"/>
              </a:ext>
            </a:extLst>
          </p:cNvPr>
          <p:cNvPicPr>
            <a:picLocks noChangeAspect="1"/>
          </p:cNvPicPr>
          <p:nvPr/>
        </p:nvPicPr>
        <p:blipFill>
          <a:blip r:embed="rId7" cstate="print">
            <a:extLst>
              <a:ext uri="{28A0092B-C50C-407E-A947-70E740481C1C}">
                <a14:useLocalDpi xmlns:a14="http://schemas.microsoft.com/office/drawing/2010/main"/>
              </a:ext>
            </a:extLst>
          </a:blip>
          <a:srcRect t="7701" b="7701"/>
          <a:stretch/>
        </p:blipFill>
        <p:spPr>
          <a:xfrm>
            <a:off x="7613822" y="3787346"/>
            <a:ext cx="2775227" cy="1568495"/>
          </a:xfrm>
          <a:prstGeom prst="rect">
            <a:avLst/>
          </a:prstGeom>
        </p:spPr>
      </p:pic>
    </p:spTree>
    <p:extLst>
      <p:ext uri="{BB962C8B-B14F-4D97-AF65-F5344CB8AC3E}">
        <p14:creationId xmlns:p14="http://schemas.microsoft.com/office/powerpoint/2010/main" val="3640834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DSU-Extension-PowerPoint-H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DSU-Extension-PowerPoint-HD.potx" id="{B29377CA-4418-E74F-B355-56254798DD37}" vid="{04944D13-CC9E-9849-9C63-D9112B56B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85a403c-ce5b-49a1-ab51-258427df6158">
      <Terms xmlns="http://schemas.microsoft.com/office/infopath/2007/PartnerControls"/>
    </lcf76f155ced4ddcb4097134ff3c332f>
    <TaxCatchAll xmlns="eec6b29f-273a-4e96-9ad3-5ea561ae7fd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AAB382D67B0254BB9B07C516D3FB522" ma:contentTypeVersion="16" ma:contentTypeDescription="Create a new document." ma:contentTypeScope="" ma:versionID="cb6518a06b5f4c0d32761f6a2dd89bc4">
  <xsd:schema xmlns:xsd="http://www.w3.org/2001/XMLSchema" xmlns:xs="http://www.w3.org/2001/XMLSchema" xmlns:p="http://schemas.microsoft.com/office/2006/metadata/properties" xmlns:ns2="185a403c-ce5b-49a1-ab51-258427df6158" xmlns:ns3="eec6b29f-273a-4e96-9ad3-5ea561ae7fd8" targetNamespace="http://schemas.microsoft.com/office/2006/metadata/properties" ma:root="true" ma:fieldsID="c0d36e9e2838d71e3184d02d02a6b97e" ns2:_="" ns3:_="">
    <xsd:import namespace="185a403c-ce5b-49a1-ab51-258427df6158"/>
    <xsd:import namespace="eec6b29f-273a-4e96-9ad3-5ea561ae7fd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ObjectDetectorVersions" minOccurs="0"/>
                <xsd:element ref="ns2:MediaServiceLocation" minOccurs="0"/>
                <xsd:element ref="ns3:SharedWithUsers" minOccurs="0"/>
                <xsd:element ref="ns3:SharedWithDetail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5a403c-ce5b-49a1-ab51-258427df61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53e7aa17-2a3f-404d-8a82-a363bee8e4a1"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ec6b29f-273a-4e96-9ad3-5ea561ae7fd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c0719137-df80-4f67-ac38-b5efc80619e3}" ma:internalName="TaxCatchAll" ma:showField="CatchAllData" ma:web="eec6b29f-273a-4e96-9ad3-5ea561ae7fd8">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A0DBB63-8629-4AFB-A9B1-A49778B194D7}">
  <ds:schemaRefs>
    <ds:schemaRef ds:uri="185a403c-ce5b-49a1-ab51-258427df6158"/>
    <ds:schemaRef ds:uri="http://schemas.microsoft.com/office/2006/documentManagement/types"/>
    <ds:schemaRef ds:uri="http://schemas.microsoft.com/office/2006/metadata/properties"/>
    <ds:schemaRef ds:uri="eec6b29f-273a-4e96-9ad3-5ea561ae7fd8"/>
    <ds:schemaRef ds:uri="http://purl.org/dc/elements/1.1/"/>
    <ds:schemaRef ds:uri="http://schemas.openxmlformats.org/package/2006/metadata/core-properties"/>
    <ds:schemaRef ds:uri="http://www.w3.org/XML/1998/namespace"/>
    <ds:schemaRef ds:uri="http://purl.org/dc/terms/"/>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F951F7FD-C37F-42B0-982C-FAAFBC38C371}">
  <ds:schemaRefs>
    <ds:schemaRef ds:uri="http://schemas.microsoft.com/sharepoint/v3/contenttype/forms"/>
  </ds:schemaRefs>
</ds:datastoreItem>
</file>

<file path=customXml/itemProps3.xml><?xml version="1.0" encoding="utf-8"?>
<ds:datastoreItem xmlns:ds="http://schemas.openxmlformats.org/officeDocument/2006/customXml" ds:itemID="{5769028C-132E-40AD-8B0E-3B679A7A6F7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5a403c-ce5b-49a1-ab51-258427df6158"/>
    <ds:schemaRef ds:uri="eec6b29f-273a-4e96-9ad3-5ea561ae7fd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SDSU-Extension-PowerPoint-HD</Template>
  <TotalTime>514</TotalTime>
  <Words>1096</Words>
  <Application>Microsoft Macintosh PowerPoint</Application>
  <PresentationFormat>Widescreen</PresentationFormat>
  <Paragraphs>108</Paragraphs>
  <Slides>15</Slides>
  <Notes>14</Notes>
  <HiddenSlides>0</HiddenSlides>
  <MMClips>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Aptos</vt:lpstr>
      <vt:lpstr>Arial</vt:lpstr>
      <vt:lpstr>Calibri</vt:lpstr>
      <vt:lpstr>Clarendon Text Pro</vt:lpstr>
      <vt:lpstr>Palatino</vt:lpstr>
      <vt:lpstr>SDSU-Extension-PowerPoint-HD</vt:lpstr>
      <vt:lpstr>Adopt-A-Cow: Dairy</vt:lpstr>
      <vt:lpstr>Lesson 3 Review</vt:lpstr>
      <vt:lpstr>What does the cow eat</vt:lpstr>
      <vt:lpstr>Balanced Diets</vt:lpstr>
      <vt:lpstr>Cow vs. Human</vt:lpstr>
      <vt:lpstr>Cow vs. Human </vt:lpstr>
      <vt:lpstr>Let’s learn more about a cow’s special stomach</vt:lpstr>
      <vt:lpstr>Creating Our Cow’s Total Mixed Ration</vt:lpstr>
      <vt:lpstr>Carbohydrate (Starch/Sugar)</vt:lpstr>
      <vt:lpstr>Carbohydrate (Fiber)</vt:lpstr>
      <vt:lpstr>Protein</vt:lpstr>
      <vt:lpstr>Fats and Oils</vt:lpstr>
      <vt:lpstr>Vitamins/Minerals</vt:lpstr>
      <vt:lpstr>Time to Mix It Up</vt:lpstr>
      <vt:lpstr>And Justice for All - English</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Adopt-A-Cow: Dairy - Lesson 4 - What's for Lunch?</dc:title>
  <dc:subject/>
  <dc:creator>Christine Wood</dc:creator>
  <cp:keywords/>
  <dc:description/>
  <cp:lastModifiedBy>Cartney, Shelly</cp:lastModifiedBy>
  <cp:revision>18</cp:revision>
  <dcterms:created xsi:type="dcterms:W3CDTF">2024-07-19T18:33:50Z</dcterms:created>
  <dcterms:modified xsi:type="dcterms:W3CDTF">2025-10-03T19:06:21Z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0x010100DAAB382D67B0254BB9B07C516D3FB522</vt:lpwstr>
  </property>
  <property fmtid="{D5CDD505-2E9C-101B-9397-08002B2CF9AE}" pid="3" name="MediaServiceImageTags">
    <vt:lpwstr/>
  </property>
</Properties>
</file>